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0" r:id="rId3"/>
    <p:sldId id="261" r:id="rId4"/>
    <p:sldId id="267" r:id="rId5"/>
    <p:sldId id="266" r:id="rId6"/>
    <p:sldId id="268" r:id="rId7"/>
    <p:sldId id="269" r:id="rId8"/>
    <p:sldId id="270" r:id="rId9"/>
    <p:sldId id="273" r:id="rId10"/>
    <p:sldId id="272" r:id="rId11"/>
    <p:sldId id="274" r:id="rId12"/>
    <p:sldId id="275" r:id="rId13"/>
    <p:sldId id="271" r:id="rId14"/>
    <p:sldId id="265" r:id="rId15"/>
    <p:sldId id="262" r:id="rId16"/>
    <p:sldId id="258" r:id="rId17"/>
    <p:sldId id="257"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BD656E-B3EC-4AAE-91DF-C0F806807FC9}" v="256" dt="2020-05-23T15:53:49.2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161" autoAdjust="0"/>
  </p:normalViewPr>
  <p:slideViewPr>
    <p:cSldViewPr>
      <p:cViewPr varScale="1">
        <p:scale>
          <a:sx n="48" d="100"/>
          <a:sy n="48" d="100"/>
        </p:scale>
        <p:origin x="2016" y="54"/>
      </p:cViewPr>
      <p:guideLst>
        <p:guide orient="horz" pos="2160"/>
        <p:guide pos="2880"/>
      </p:guideLst>
    </p:cSldViewPr>
  </p:slideViewPr>
  <p:notesTextViewPr>
    <p:cViewPr>
      <p:scale>
        <a:sx n="100" d="100"/>
        <a:sy n="100" d="100"/>
      </p:scale>
      <p:origin x="0" y="-7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dan OConnell" userId="3287c593513054ed" providerId="LiveId" clId="{EBBD656E-B3EC-4AAE-91DF-C0F806807FC9}"/>
    <pc:docChg chg="undo redo custSel modSld">
      <pc:chgData name="Brendan OConnell" userId="3287c593513054ed" providerId="LiveId" clId="{EBBD656E-B3EC-4AAE-91DF-C0F806807FC9}" dt="2020-05-23T15:59:56.788" v="1511" actId="114"/>
      <pc:docMkLst>
        <pc:docMk/>
      </pc:docMkLst>
      <pc:sldChg chg="modNotesTx">
        <pc:chgData name="Brendan OConnell" userId="3287c593513054ed" providerId="LiveId" clId="{EBBD656E-B3EC-4AAE-91DF-C0F806807FC9}" dt="2020-05-23T15:02:43.151" v="0" actId="114"/>
        <pc:sldMkLst>
          <pc:docMk/>
          <pc:sldMk cId="1482791769" sldId="256"/>
        </pc:sldMkLst>
      </pc:sldChg>
      <pc:sldChg chg="modNotesTx">
        <pc:chgData name="Brendan OConnell" userId="3287c593513054ed" providerId="LiveId" clId="{EBBD656E-B3EC-4AAE-91DF-C0F806807FC9}" dt="2020-05-23T15:59:08.912" v="1509" actId="113"/>
        <pc:sldMkLst>
          <pc:docMk/>
          <pc:sldMk cId="2766565383" sldId="258"/>
        </pc:sldMkLst>
      </pc:sldChg>
      <pc:sldChg chg="modNotesTx">
        <pc:chgData name="Brendan OConnell" userId="3287c593513054ed" providerId="LiveId" clId="{EBBD656E-B3EC-4AAE-91DF-C0F806807FC9}" dt="2020-05-23T15:03:46.389" v="39" actId="20577"/>
        <pc:sldMkLst>
          <pc:docMk/>
          <pc:sldMk cId="4018625165" sldId="260"/>
        </pc:sldMkLst>
      </pc:sldChg>
      <pc:sldChg chg="modSp mod modAnim modNotesTx">
        <pc:chgData name="Brendan OConnell" userId="3287c593513054ed" providerId="LiveId" clId="{EBBD656E-B3EC-4AAE-91DF-C0F806807FC9}" dt="2020-05-23T15:25:32.440" v="685" actId="114"/>
        <pc:sldMkLst>
          <pc:docMk/>
          <pc:sldMk cId="702710201" sldId="261"/>
        </pc:sldMkLst>
        <pc:spChg chg="mod">
          <ac:chgData name="Brendan OConnell" userId="3287c593513054ed" providerId="LiveId" clId="{EBBD656E-B3EC-4AAE-91DF-C0F806807FC9}" dt="2020-05-23T15:15:04.651" v="133" actId="114"/>
          <ac:spMkLst>
            <pc:docMk/>
            <pc:sldMk cId="702710201" sldId="261"/>
            <ac:spMk id="4" creationId="{F3738064-29CD-44F1-8B3D-87B0C6B617C6}"/>
          </ac:spMkLst>
        </pc:spChg>
      </pc:sldChg>
      <pc:sldChg chg="modNotesTx">
        <pc:chgData name="Brendan OConnell" userId="3287c593513054ed" providerId="LiveId" clId="{EBBD656E-B3EC-4AAE-91DF-C0F806807FC9}" dt="2020-05-23T15:58:58.030" v="1508" actId="20577"/>
        <pc:sldMkLst>
          <pc:docMk/>
          <pc:sldMk cId="2768932923" sldId="262"/>
        </pc:sldMkLst>
      </pc:sldChg>
      <pc:sldChg chg="modSp mod modNotesTx">
        <pc:chgData name="Brendan OConnell" userId="3287c593513054ed" providerId="LiveId" clId="{EBBD656E-B3EC-4AAE-91DF-C0F806807FC9}" dt="2020-05-23T15:56:00.321" v="1422" actId="20577"/>
        <pc:sldMkLst>
          <pc:docMk/>
          <pc:sldMk cId="1657081274" sldId="265"/>
        </pc:sldMkLst>
        <pc:spChg chg="mod">
          <ac:chgData name="Brendan OConnell" userId="3287c593513054ed" providerId="LiveId" clId="{EBBD656E-B3EC-4AAE-91DF-C0F806807FC9}" dt="2020-05-23T15:53:18.792" v="1164" actId="20577"/>
          <ac:spMkLst>
            <pc:docMk/>
            <pc:sldMk cId="1657081274" sldId="265"/>
            <ac:spMk id="4" creationId="{3EAD2931-F913-4D63-AD27-5F15C6F220CC}"/>
          </ac:spMkLst>
        </pc:spChg>
        <pc:spChg chg="mod">
          <ac:chgData name="Brendan OConnell" userId="3287c593513054ed" providerId="LiveId" clId="{EBBD656E-B3EC-4AAE-91DF-C0F806807FC9}" dt="2020-05-23T15:54:06.454" v="1203" actId="20577"/>
          <ac:spMkLst>
            <pc:docMk/>
            <pc:sldMk cId="1657081274" sldId="265"/>
            <ac:spMk id="5" creationId="{147A6E53-37E3-4ED7-8C97-79F46A86CC87}"/>
          </ac:spMkLst>
        </pc:spChg>
      </pc:sldChg>
      <pc:sldChg chg="modNotesTx">
        <pc:chgData name="Brendan OConnell" userId="3287c593513054ed" providerId="LiveId" clId="{EBBD656E-B3EC-4AAE-91DF-C0F806807FC9}" dt="2020-05-23T15:31:57.138" v="905" actId="20577"/>
        <pc:sldMkLst>
          <pc:docMk/>
          <pc:sldMk cId="3544273600" sldId="266"/>
        </pc:sldMkLst>
      </pc:sldChg>
      <pc:sldChg chg="modSp modNotesTx">
        <pc:chgData name="Brendan OConnell" userId="3287c593513054ed" providerId="LiveId" clId="{EBBD656E-B3EC-4AAE-91DF-C0F806807FC9}" dt="2020-05-23T15:30:42.083" v="880" actId="20577"/>
        <pc:sldMkLst>
          <pc:docMk/>
          <pc:sldMk cId="1440244934" sldId="267"/>
        </pc:sldMkLst>
        <pc:spChg chg="mod">
          <ac:chgData name="Brendan OConnell" userId="3287c593513054ed" providerId="LiveId" clId="{EBBD656E-B3EC-4AAE-91DF-C0F806807FC9}" dt="2020-05-23T15:30:42.083" v="880" actId="20577"/>
          <ac:spMkLst>
            <pc:docMk/>
            <pc:sldMk cId="1440244934" sldId="267"/>
            <ac:spMk id="6" creationId="{A1D27D49-AEAF-4810-A7E6-C5D174BE2E5B}"/>
          </ac:spMkLst>
        </pc:spChg>
      </pc:sldChg>
      <pc:sldChg chg="modNotesTx">
        <pc:chgData name="Brendan OConnell" userId="3287c593513054ed" providerId="LiveId" clId="{EBBD656E-B3EC-4AAE-91DF-C0F806807FC9}" dt="2020-05-23T15:32:16.467" v="927" actId="20577"/>
        <pc:sldMkLst>
          <pc:docMk/>
          <pc:sldMk cId="3219700372" sldId="268"/>
        </pc:sldMkLst>
      </pc:sldChg>
      <pc:sldChg chg="modNotesTx">
        <pc:chgData name="Brendan OConnell" userId="3287c593513054ed" providerId="LiveId" clId="{EBBD656E-B3EC-4AAE-91DF-C0F806807FC9}" dt="2020-05-23T15:32:46.227" v="928" actId="20577"/>
        <pc:sldMkLst>
          <pc:docMk/>
          <pc:sldMk cId="1844043182" sldId="269"/>
        </pc:sldMkLst>
      </pc:sldChg>
      <pc:sldChg chg="modNotesTx">
        <pc:chgData name="Brendan OConnell" userId="3287c593513054ed" providerId="LiveId" clId="{EBBD656E-B3EC-4AAE-91DF-C0F806807FC9}" dt="2020-05-23T15:46:35.660" v="1109" actId="20577"/>
        <pc:sldMkLst>
          <pc:docMk/>
          <pc:sldMk cId="628614565" sldId="271"/>
        </pc:sldMkLst>
      </pc:sldChg>
      <pc:sldChg chg="modNotesTx">
        <pc:chgData name="Brendan OConnell" userId="3287c593513054ed" providerId="LiveId" clId="{EBBD656E-B3EC-4AAE-91DF-C0F806807FC9}" dt="2020-05-23T15:37:05.257" v="1042" actId="20577"/>
        <pc:sldMkLst>
          <pc:docMk/>
          <pc:sldMk cId="2957971308" sldId="273"/>
        </pc:sldMkLst>
      </pc:sldChg>
      <pc:sldChg chg="modSp">
        <pc:chgData name="Brendan OConnell" userId="3287c593513054ed" providerId="LiveId" clId="{EBBD656E-B3EC-4AAE-91DF-C0F806807FC9}" dt="2020-05-23T15:44:17.016" v="1088" actId="20577"/>
        <pc:sldMkLst>
          <pc:docMk/>
          <pc:sldMk cId="386021615" sldId="274"/>
        </pc:sldMkLst>
        <pc:spChg chg="mod">
          <ac:chgData name="Brendan OConnell" userId="3287c593513054ed" providerId="LiveId" clId="{EBBD656E-B3EC-4AAE-91DF-C0F806807FC9}" dt="2020-05-23T15:44:17.016" v="1088" actId="20577"/>
          <ac:spMkLst>
            <pc:docMk/>
            <pc:sldMk cId="386021615" sldId="274"/>
            <ac:spMk id="3" creationId="{28FED9DA-8FE6-49B1-BC44-5B5881113E9F}"/>
          </ac:spMkLst>
        </pc:spChg>
      </pc:sldChg>
      <pc:sldChg chg="modSp modNotesTx">
        <pc:chgData name="Brendan OConnell" userId="3287c593513054ed" providerId="LiveId" clId="{EBBD656E-B3EC-4AAE-91DF-C0F806807FC9}" dt="2020-05-23T15:44:43.146" v="1090" actId="114"/>
        <pc:sldMkLst>
          <pc:docMk/>
          <pc:sldMk cId="2507296134" sldId="275"/>
        </pc:sldMkLst>
        <pc:spChg chg="mod">
          <ac:chgData name="Brendan OConnell" userId="3287c593513054ed" providerId="LiveId" clId="{EBBD656E-B3EC-4AAE-91DF-C0F806807FC9}" dt="2020-05-23T15:43:23.362" v="1059" actId="114"/>
          <ac:spMkLst>
            <pc:docMk/>
            <pc:sldMk cId="2507296134" sldId="275"/>
            <ac:spMk id="3" creationId="{6453A2C1-BD78-445A-B535-DA94A4045BAC}"/>
          </ac:spMkLst>
        </pc:spChg>
      </pc:sldChg>
      <pc:sldChg chg="modNotesTx">
        <pc:chgData name="Brendan OConnell" userId="3287c593513054ed" providerId="LiveId" clId="{EBBD656E-B3EC-4AAE-91DF-C0F806807FC9}" dt="2020-05-23T15:59:56.788" v="1511" actId="114"/>
        <pc:sldMkLst>
          <pc:docMk/>
          <pc:sldMk cId="836983279" sldId="276"/>
        </pc:sldMkLst>
      </pc:sldChg>
    </pc:docChg>
  </pc:docChgLst>
  <pc:docChgLst>
    <pc:chgData name="Brendan OConnell" userId="3287c593513054ed" providerId="LiveId" clId="{DFB6EB61-78F9-4856-9654-B4DC1C1AFED5}"/>
    <pc:docChg chg="custSel modSld sldOrd">
      <pc:chgData name="Brendan OConnell" userId="3287c593513054ed" providerId="LiveId" clId="{DFB6EB61-78F9-4856-9654-B4DC1C1AFED5}" dt="2020-03-17T13:03:06.531" v="27721" actId="20577"/>
      <pc:docMkLst>
        <pc:docMk/>
      </pc:docMkLst>
      <pc:sldChg chg="modNotesTx">
        <pc:chgData name="Brendan OConnell" userId="3287c593513054ed" providerId="LiveId" clId="{DFB6EB61-78F9-4856-9654-B4DC1C1AFED5}" dt="2020-03-17T09:54:52.346" v="1156" actId="20577"/>
        <pc:sldMkLst>
          <pc:docMk/>
          <pc:sldMk cId="1482791769" sldId="256"/>
        </pc:sldMkLst>
      </pc:sldChg>
      <pc:sldChg chg="modNotesTx">
        <pc:chgData name="Brendan OConnell" userId="3287c593513054ed" providerId="LiveId" clId="{DFB6EB61-78F9-4856-9654-B4DC1C1AFED5}" dt="2020-03-17T12:47:25.513" v="25064" actId="20577"/>
        <pc:sldMkLst>
          <pc:docMk/>
          <pc:sldMk cId="468199125" sldId="257"/>
        </pc:sldMkLst>
      </pc:sldChg>
      <pc:sldChg chg="modNotesTx">
        <pc:chgData name="Brendan OConnell" userId="3287c593513054ed" providerId="LiveId" clId="{DFB6EB61-78F9-4856-9654-B4DC1C1AFED5}" dt="2020-03-17T12:43:48.313" v="24271" actId="20577"/>
        <pc:sldMkLst>
          <pc:docMk/>
          <pc:sldMk cId="2766565383" sldId="258"/>
        </pc:sldMkLst>
      </pc:sldChg>
      <pc:sldChg chg="modNotesTx">
        <pc:chgData name="Brendan OConnell" userId="3287c593513054ed" providerId="LiveId" clId="{DFB6EB61-78F9-4856-9654-B4DC1C1AFED5}" dt="2020-03-17T10:28:56.538" v="4486" actId="20577"/>
        <pc:sldMkLst>
          <pc:docMk/>
          <pc:sldMk cId="4018625165" sldId="260"/>
        </pc:sldMkLst>
      </pc:sldChg>
      <pc:sldChg chg="modNotesTx">
        <pc:chgData name="Brendan OConnell" userId="3287c593513054ed" providerId="LiveId" clId="{DFB6EB61-78F9-4856-9654-B4DC1C1AFED5}" dt="2020-03-17T10:44:51.281" v="6304" actId="20577"/>
        <pc:sldMkLst>
          <pc:docMk/>
          <pc:sldMk cId="702710201" sldId="261"/>
        </pc:sldMkLst>
      </pc:sldChg>
      <pc:sldChg chg="modNotesTx">
        <pc:chgData name="Brendan OConnell" userId="3287c593513054ed" providerId="LiveId" clId="{DFB6EB61-78F9-4856-9654-B4DC1C1AFED5}" dt="2020-03-17T12:39:33.112" v="23361" actId="20577"/>
        <pc:sldMkLst>
          <pc:docMk/>
          <pc:sldMk cId="2768932923" sldId="262"/>
        </pc:sldMkLst>
      </pc:sldChg>
      <pc:sldChg chg="modNotesTx">
        <pc:chgData name="Brendan OConnell" userId="3287c593513054ed" providerId="LiveId" clId="{DFB6EB61-78F9-4856-9654-B4DC1C1AFED5}" dt="2020-03-17T12:32:35.521" v="22028" actId="20577"/>
        <pc:sldMkLst>
          <pc:docMk/>
          <pc:sldMk cId="1657081274" sldId="265"/>
        </pc:sldMkLst>
      </pc:sldChg>
      <pc:sldChg chg="ord modNotesTx">
        <pc:chgData name="Brendan OConnell" userId="3287c593513054ed" providerId="LiveId" clId="{DFB6EB61-78F9-4856-9654-B4DC1C1AFED5}" dt="2020-03-17T11:06:55.114" v="10173" actId="20577"/>
        <pc:sldMkLst>
          <pc:docMk/>
          <pc:sldMk cId="3544273600" sldId="266"/>
        </pc:sldMkLst>
      </pc:sldChg>
      <pc:sldChg chg="modNotesTx">
        <pc:chgData name="Brendan OConnell" userId="3287c593513054ed" providerId="LiveId" clId="{DFB6EB61-78F9-4856-9654-B4DC1C1AFED5}" dt="2020-03-17T10:59:30.949" v="9020" actId="6549"/>
        <pc:sldMkLst>
          <pc:docMk/>
          <pc:sldMk cId="1440244934" sldId="267"/>
        </pc:sldMkLst>
      </pc:sldChg>
      <pc:sldChg chg="modNotesTx">
        <pc:chgData name="Brendan OConnell" userId="3287c593513054ed" providerId="LiveId" clId="{DFB6EB61-78F9-4856-9654-B4DC1C1AFED5}" dt="2020-03-17T11:11:53.223" v="11288" actId="20577"/>
        <pc:sldMkLst>
          <pc:docMk/>
          <pc:sldMk cId="3219700372" sldId="268"/>
        </pc:sldMkLst>
      </pc:sldChg>
      <pc:sldChg chg="modNotesTx">
        <pc:chgData name="Brendan OConnell" userId="3287c593513054ed" providerId="LiveId" clId="{DFB6EB61-78F9-4856-9654-B4DC1C1AFED5}" dt="2020-03-17T11:18:31.189" v="12273" actId="20577"/>
        <pc:sldMkLst>
          <pc:docMk/>
          <pc:sldMk cId="1844043182" sldId="269"/>
        </pc:sldMkLst>
      </pc:sldChg>
      <pc:sldChg chg="modNotesTx">
        <pc:chgData name="Brendan OConnell" userId="3287c593513054ed" providerId="LiveId" clId="{DFB6EB61-78F9-4856-9654-B4DC1C1AFED5}" dt="2020-03-17T11:25:48.045" v="13766" actId="20577"/>
        <pc:sldMkLst>
          <pc:docMk/>
          <pc:sldMk cId="3537753295" sldId="270"/>
        </pc:sldMkLst>
      </pc:sldChg>
      <pc:sldChg chg="modNotesTx">
        <pc:chgData name="Brendan OConnell" userId="3287c593513054ed" providerId="LiveId" clId="{DFB6EB61-78F9-4856-9654-B4DC1C1AFED5}" dt="2020-03-17T12:26:03.874" v="20980" actId="20577"/>
        <pc:sldMkLst>
          <pc:docMk/>
          <pc:sldMk cId="628614565" sldId="271"/>
        </pc:sldMkLst>
      </pc:sldChg>
      <pc:sldChg chg="modNotesTx">
        <pc:chgData name="Brendan OConnell" userId="3287c593513054ed" providerId="LiveId" clId="{DFB6EB61-78F9-4856-9654-B4DC1C1AFED5}" dt="2020-03-17T11:46:47.582" v="17188" actId="20577"/>
        <pc:sldMkLst>
          <pc:docMk/>
          <pc:sldMk cId="1026946808" sldId="272"/>
        </pc:sldMkLst>
      </pc:sldChg>
      <pc:sldChg chg="modNotesTx">
        <pc:chgData name="Brendan OConnell" userId="3287c593513054ed" providerId="LiveId" clId="{DFB6EB61-78F9-4856-9654-B4DC1C1AFED5}" dt="2020-03-17T11:39:55.732" v="15860" actId="20577"/>
        <pc:sldMkLst>
          <pc:docMk/>
          <pc:sldMk cId="2957971308" sldId="273"/>
        </pc:sldMkLst>
      </pc:sldChg>
      <pc:sldChg chg="modNotesTx">
        <pc:chgData name="Brendan OConnell" userId="3287c593513054ed" providerId="LiveId" clId="{DFB6EB61-78F9-4856-9654-B4DC1C1AFED5}" dt="2020-03-17T12:11:56.779" v="18120" actId="20577"/>
        <pc:sldMkLst>
          <pc:docMk/>
          <pc:sldMk cId="386021615" sldId="274"/>
        </pc:sldMkLst>
      </pc:sldChg>
      <pc:sldChg chg="modNotesTx">
        <pc:chgData name="Brendan OConnell" userId="3287c593513054ed" providerId="LiveId" clId="{DFB6EB61-78F9-4856-9654-B4DC1C1AFED5}" dt="2020-03-17T12:22:35.054" v="20301" actId="20577"/>
        <pc:sldMkLst>
          <pc:docMk/>
          <pc:sldMk cId="2507296134" sldId="275"/>
        </pc:sldMkLst>
      </pc:sldChg>
      <pc:sldChg chg="modNotesTx">
        <pc:chgData name="Brendan OConnell" userId="3287c593513054ed" providerId="LiveId" clId="{DFB6EB61-78F9-4856-9654-B4DC1C1AFED5}" dt="2020-03-17T13:03:06.531" v="27721" actId="20577"/>
        <pc:sldMkLst>
          <pc:docMk/>
          <pc:sldMk cId="836983279"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C1AFA-9D4B-492F-9724-2FEA5A7C10AC}" type="datetimeFigureOut">
              <a:rPr lang="en-IE" smtClean="0"/>
              <a:t>23/05/2020</a:t>
            </a:fld>
            <a:endParaRPr lang="en-I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CCA00F-EDD9-4DF2-A82C-0E029DB68D9C}" type="slidenum">
              <a:rPr lang="en-IE" smtClean="0"/>
              <a:t>‹#›</a:t>
            </a:fld>
            <a:endParaRPr lang="en-IE"/>
          </a:p>
        </p:txBody>
      </p:sp>
    </p:spTree>
    <p:extLst>
      <p:ext uri="{BB962C8B-B14F-4D97-AF65-F5344CB8AC3E}">
        <p14:creationId xmlns:p14="http://schemas.microsoft.com/office/powerpoint/2010/main" val="500154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week’s topic is ‘My </a:t>
            </a:r>
            <a:r>
              <a:rPr lang="en-IE" dirty="0" err="1"/>
              <a:t>Compleinte</a:t>
            </a:r>
            <a:r>
              <a:rPr lang="en-IE" dirty="0"/>
              <a:t>’ by Thomas Hoccleve. While Hoccleve is little studied today, he is one of the most interesting poets of the fifteenth century. The Complaint, as we will see, is part of a larger work called </a:t>
            </a:r>
            <a:r>
              <a:rPr lang="en-IE" i="1" dirty="0"/>
              <a:t>The Series</a:t>
            </a:r>
            <a:r>
              <a:rPr lang="en-IE" dirty="0"/>
              <a:t>, a collection of quite distinctive works introduced through a loose framing strategy. It begins with the Complaint, a first person meditation on Hoccleve’s recovery from a mental breakdown and the serious challenges he faced as he tried to re-enter social life. I think it’s an important text because it’s a first person account of struggles that in many ways are universal, though expressed, of course, in ways that are shaped by the cultural, moral and religious values of the time in which it was written. </a:t>
            </a:r>
          </a:p>
        </p:txBody>
      </p:sp>
      <p:sp>
        <p:nvSpPr>
          <p:cNvPr id="4" name="Slide Number Placeholder 3"/>
          <p:cNvSpPr>
            <a:spLocks noGrp="1"/>
          </p:cNvSpPr>
          <p:nvPr>
            <p:ph type="sldNum" sz="quarter" idx="5"/>
          </p:nvPr>
        </p:nvSpPr>
        <p:spPr/>
        <p:txBody>
          <a:bodyPr/>
          <a:lstStyle/>
          <a:p>
            <a:fld id="{DCCCA00F-EDD9-4DF2-A82C-0E029DB68D9C}" type="slidenum">
              <a:rPr lang="en-IE" smtClean="0"/>
              <a:t>1</a:t>
            </a:fld>
            <a:endParaRPr lang="en-IE"/>
          </a:p>
        </p:txBody>
      </p:sp>
    </p:spTree>
    <p:extLst>
      <p:ext uri="{BB962C8B-B14F-4D97-AF65-F5344CB8AC3E}">
        <p14:creationId xmlns:p14="http://schemas.microsoft.com/office/powerpoint/2010/main" val="848775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 I note on this slide, the International Hoccleve Society sponsors an annual ‘</a:t>
            </a:r>
            <a:r>
              <a:rPr lang="en-IE" dirty="0" err="1"/>
              <a:t>Hoocleve</a:t>
            </a:r>
            <a:r>
              <a:rPr lang="en-IE" dirty="0"/>
              <a:t> Recovery Day’ on Nov 1, promoting openness about mental health issues, and also celebrating the achievements of Hoccleve, as someone who suffered significant menta health problems, but who continued to write and produce valuable work. As you’ll know from reading the text, Hoccleve is very precise about the date on which he claims to have been ‘healed’ of his illness: All Saint’s Day (1 Nov). It might be useful to think about why Hoccleve specifies this date: perhaps he genuinely did experience a thorough recovery on the day, or perhaps he associates that day with a particular milestone on the road to recovery. For me, one of the things that is most striking is that his own understanding of his illness is clearly shaped by an idea that mental illness is something with which one can be suddenly afflicted, and which God can just as suddenly cure: these are not beliefs that might be shared today, but it is important to understand why he clings so strongly to this idea. Part of the power of the poem, as I read it from a modern perspective, lies in the fact that Hoccleve insists that he is fully recovered from his illness and that his current woes result from the fact that other people don’t accept that he is ‘cured’. And yet, without wishing to diminish his own account, one of the most moving things for me about reading the poem with from a modern perspective is the way it reveals that recovery from mental health struggles isn’t just an overnight miracle, but takes time and effort and requires people to treat each other with patience and compassion. I will say more about that later, but before digging in deeper I want to say a bit more about Hoccleve himself.</a:t>
            </a:r>
          </a:p>
        </p:txBody>
      </p:sp>
      <p:sp>
        <p:nvSpPr>
          <p:cNvPr id="4" name="Slide Number Placeholder 3"/>
          <p:cNvSpPr>
            <a:spLocks noGrp="1"/>
          </p:cNvSpPr>
          <p:nvPr>
            <p:ph type="sldNum" sz="quarter" idx="5"/>
          </p:nvPr>
        </p:nvSpPr>
        <p:spPr/>
        <p:txBody>
          <a:bodyPr/>
          <a:lstStyle/>
          <a:p>
            <a:fld id="{DCCCA00F-EDD9-4DF2-A82C-0E029DB68D9C}" type="slidenum">
              <a:rPr lang="en-IE" smtClean="0"/>
              <a:t>2</a:t>
            </a:fld>
            <a:endParaRPr lang="en-IE"/>
          </a:p>
        </p:txBody>
      </p:sp>
    </p:spTree>
    <p:extLst>
      <p:ext uri="{BB962C8B-B14F-4D97-AF65-F5344CB8AC3E}">
        <p14:creationId xmlns:p14="http://schemas.microsoft.com/office/powerpoint/2010/main" val="1385751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We have quite a lot of records of Hoccleve’s life, though not so much because he was a famous poet as because of his day job as a scribe and clerk of the Privy Seal. Numerous documents and literary manuscripts survive in his hand; I think the Complaint reveals something of his ‘bookish’ nature, and I will note later that he actually was very scrupulous about using his skills as a scribe to ensure the survival of his own literary works. It’s probably fair to say that in the early fifteenth-century, he was well-positioned (or sought to position himself) to emerge as the natural successor to Chaucer as a leading poet of his age (indeed, some of his works make much of the fact that he knew Chaucer personally, and he seems to be setting himself up as a sort of apprentice to the Father of English Poetry). His major early work, the </a:t>
            </a:r>
            <a:r>
              <a:rPr lang="en-IE" i="1" dirty="0" err="1"/>
              <a:t>Regement</a:t>
            </a:r>
            <a:r>
              <a:rPr lang="en-IE" i="1" dirty="0"/>
              <a:t> of Princes, </a:t>
            </a:r>
            <a:r>
              <a:rPr lang="en-IE" dirty="0"/>
              <a:t>is dedicated the future Henry V, and he clearly sought to position himself as a court poet. His name disappears from the historical records for a few years, corresponding with the period in which he claims to have experienced his illness, seemingly corroborating his account, as it seems he was unable to work for a few years. While there is no doubt that his illness had an effect on his larger poetic aspirations, it is worth noting that by far his most widely celebrated work today – the </a:t>
            </a:r>
            <a:r>
              <a:rPr lang="en-IE" i="1" dirty="0"/>
              <a:t>Series</a:t>
            </a:r>
            <a:r>
              <a:rPr lang="en-IE" dirty="0"/>
              <a:t> – was written in the aftermath of his illness. See the Atkinson article for more on the relationship between the autobiographical and the conventional in Hoccleve’s </a:t>
            </a:r>
            <a:r>
              <a:rPr lang="en-IE" i="1" dirty="0"/>
              <a:t>Series</a:t>
            </a:r>
            <a:r>
              <a:rPr lang="en-IE" dirty="0"/>
              <a:t>.</a:t>
            </a:r>
          </a:p>
        </p:txBody>
      </p:sp>
      <p:sp>
        <p:nvSpPr>
          <p:cNvPr id="4" name="Slide Number Placeholder 3"/>
          <p:cNvSpPr>
            <a:spLocks noGrp="1"/>
          </p:cNvSpPr>
          <p:nvPr>
            <p:ph type="sldNum" sz="quarter" idx="5"/>
          </p:nvPr>
        </p:nvSpPr>
        <p:spPr/>
        <p:txBody>
          <a:bodyPr/>
          <a:lstStyle/>
          <a:p>
            <a:fld id="{DCCCA00F-EDD9-4DF2-A82C-0E029DB68D9C}" type="slidenum">
              <a:rPr lang="en-IE" smtClean="0"/>
              <a:t>3</a:t>
            </a:fld>
            <a:endParaRPr lang="en-IE"/>
          </a:p>
        </p:txBody>
      </p:sp>
    </p:spTree>
    <p:extLst>
      <p:ext uri="{BB962C8B-B14F-4D97-AF65-F5344CB8AC3E}">
        <p14:creationId xmlns:p14="http://schemas.microsoft.com/office/powerpoint/2010/main" val="487963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a:t>
            </a:r>
            <a:r>
              <a:rPr lang="en-IE" i="1" dirty="0"/>
              <a:t>Series</a:t>
            </a:r>
            <a:r>
              <a:rPr lang="en-IE" dirty="0"/>
              <a:t> is a framed narrative sequence, incorporating five works: the first person Complaint, which you have read, a continuation in which a Friend knocks on his door to check in on him, listens to the poem Hoccleve has just written, then advises him not to let others read it (he thinks it will simply remind people of the illness, when most people, he assures Thomas, have forgotten it. There then follows a conversation about what Hoccleve should write next, as his literary plans (and hopes of patronage by a great lord) have been hampered by his illness. The Friend encourages him to write something in praise of women for women readers, since he has been criticised for an earlier work he had written which was perceived to be misogynistic (his </a:t>
            </a:r>
            <a:r>
              <a:rPr lang="en-IE" i="1" dirty="0"/>
              <a:t>Letter of Cupid</a:t>
            </a:r>
            <a:r>
              <a:rPr lang="en-IE" dirty="0"/>
              <a:t>, a translation, ironically enough, from Christine de </a:t>
            </a:r>
            <a:r>
              <a:rPr lang="en-IE" dirty="0" err="1"/>
              <a:t>Pizan</a:t>
            </a:r>
            <a:r>
              <a:rPr lang="en-IE" dirty="0"/>
              <a:t>). He writes a Story of a Roman Empress, which is essentially a version of the Constance story (as told in the </a:t>
            </a:r>
            <a:r>
              <a:rPr lang="en-IE" i="1" dirty="0"/>
              <a:t>Man of Law’s Tale</a:t>
            </a:r>
            <a:r>
              <a:rPr lang="en-IE" dirty="0"/>
              <a:t>), and his Friend encourages him to complete it with an allegorical moral. Hoccleve then protests he wants to translate a famous work about how to prepare for death; after he narrated this, the Friend encourages him to tell another moral story, though this time the story is about a good man who is betrayed by a bad woman (undermining his earlier suggestion that Hoccleve should champion women in his writing. As many critics (including Burrow, Atkinson, </a:t>
            </a:r>
            <a:r>
              <a:rPr lang="en-IE" dirty="0" err="1"/>
              <a:t>Greetham</a:t>
            </a:r>
            <a:r>
              <a:rPr lang="en-IE" dirty="0"/>
              <a:t> and Smith on the bibliography) have noted, the </a:t>
            </a:r>
            <a:r>
              <a:rPr lang="en-IE" i="1" dirty="0"/>
              <a:t>Series</a:t>
            </a:r>
            <a:r>
              <a:rPr lang="en-IE" dirty="0"/>
              <a:t> is profoundly self-reflexive, and narrates the process of it’s own composition: here we see not only a person who has suffered ill health trying to make their way back into society, but also a poet whose traditional sources of patronage and financial support have been cut off, trying to work out the best way to continue as a writer.</a:t>
            </a:r>
          </a:p>
        </p:txBody>
      </p:sp>
      <p:sp>
        <p:nvSpPr>
          <p:cNvPr id="4" name="Slide Number Placeholder 3"/>
          <p:cNvSpPr>
            <a:spLocks noGrp="1"/>
          </p:cNvSpPr>
          <p:nvPr>
            <p:ph type="sldNum" sz="quarter" idx="5"/>
          </p:nvPr>
        </p:nvSpPr>
        <p:spPr/>
        <p:txBody>
          <a:bodyPr/>
          <a:lstStyle/>
          <a:p>
            <a:fld id="{DCCCA00F-EDD9-4DF2-A82C-0E029DB68D9C}" type="slidenum">
              <a:rPr lang="en-IE" smtClean="0"/>
              <a:t>4</a:t>
            </a:fld>
            <a:endParaRPr lang="en-IE"/>
          </a:p>
        </p:txBody>
      </p:sp>
    </p:spTree>
    <p:extLst>
      <p:ext uri="{BB962C8B-B14F-4D97-AF65-F5344CB8AC3E}">
        <p14:creationId xmlns:p14="http://schemas.microsoft.com/office/powerpoint/2010/main" val="223815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There is a lot of debate about the way Hoccleve presents himself in his works. Some people emphasise the conventions and precedents for Hoccleve’s way of talking about himself and inserting himself into his own works, others prefer to read him as deeply authentic and honest. I quite like the quotation on the next slide from Pearsall, which emphasises that just because there are precedents for certain ways of speaking about oneself and one’s experiences, doesn’t invalidate the idea that someone is communicating honestly. Every utterance we make, arguably, can be seen as a performance: it might be useful to compare Hoccleve’s way of talking about himself (as a real, historical human being) with the fictional characters we have looked at in the text (Chaucer’s </a:t>
            </a:r>
            <a:r>
              <a:rPr lang="en-IE" dirty="0" err="1"/>
              <a:t>Anelida</a:t>
            </a:r>
            <a:r>
              <a:rPr lang="en-IE" dirty="0"/>
              <a:t>, for example, or </a:t>
            </a:r>
            <a:r>
              <a:rPr lang="en-IE" dirty="0" err="1"/>
              <a:t>Heurodis</a:t>
            </a:r>
            <a:r>
              <a:rPr lang="en-IE" dirty="0"/>
              <a:t> in </a:t>
            </a:r>
            <a:r>
              <a:rPr lang="en-IE" i="1" dirty="0"/>
              <a:t>Sir Orfeo</a:t>
            </a:r>
            <a:r>
              <a:rPr lang="en-IE" dirty="0"/>
              <a:t>), or indeed with the other first person account we read before reading week – Julian of Norwich. </a:t>
            </a:r>
          </a:p>
          <a:p>
            <a:endParaRPr lang="en-IE" dirty="0"/>
          </a:p>
        </p:txBody>
      </p:sp>
      <p:sp>
        <p:nvSpPr>
          <p:cNvPr id="4" name="Slide Number Placeholder 3"/>
          <p:cNvSpPr>
            <a:spLocks noGrp="1"/>
          </p:cNvSpPr>
          <p:nvPr>
            <p:ph type="sldNum" sz="quarter" idx="5"/>
          </p:nvPr>
        </p:nvSpPr>
        <p:spPr/>
        <p:txBody>
          <a:bodyPr/>
          <a:lstStyle/>
          <a:p>
            <a:fld id="{DCCCA00F-EDD9-4DF2-A82C-0E029DB68D9C}" type="slidenum">
              <a:rPr lang="en-IE" smtClean="0"/>
              <a:t>5</a:t>
            </a:fld>
            <a:endParaRPr lang="en-IE"/>
          </a:p>
        </p:txBody>
      </p:sp>
    </p:spTree>
    <p:extLst>
      <p:ext uri="{BB962C8B-B14F-4D97-AF65-F5344CB8AC3E}">
        <p14:creationId xmlns:p14="http://schemas.microsoft.com/office/powerpoint/2010/main" val="1641661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is a pretty compelling way of looking at the question of convention versus ‘raw honesty’. As any of you who are writers may know, it can be difficult to write about a highly personal or unique experience without falling into convention or cliché, and perhaps the key is to accept that there are conventions and precedents, but to find a new way to deploy them. We cannot express ourselves without drawing on previous discourse to some extent, and I think Hoccleve’s work is fascinating for the way it transforms convention and challenges the reader in ways that seem at times very ‘medieval’ and at times unnervingly modern. I’d love to hear what you think about this. </a:t>
            </a:r>
          </a:p>
        </p:txBody>
      </p:sp>
      <p:sp>
        <p:nvSpPr>
          <p:cNvPr id="4" name="Slide Number Placeholder 3"/>
          <p:cNvSpPr>
            <a:spLocks noGrp="1"/>
          </p:cNvSpPr>
          <p:nvPr>
            <p:ph type="sldNum" sz="quarter" idx="5"/>
          </p:nvPr>
        </p:nvSpPr>
        <p:spPr/>
        <p:txBody>
          <a:bodyPr/>
          <a:lstStyle/>
          <a:p>
            <a:fld id="{DCCCA00F-EDD9-4DF2-A82C-0E029DB68D9C}" type="slidenum">
              <a:rPr lang="en-IE" smtClean="0"/>
              <a:t>6</a:t>
            </a:fld>
            <a:endParaRPr lang="en-IE"/>
          </a:p>
        </p:txBody>
      </p:sp>
    </p:spTree>
    <p:extLst>
      <p:ext uri="{BB962C8B-B14F-4D97-AF65-F5344CB8AC3E}">
        <p14:creationId xmlns:p14="http://schemas.microsoft.com/office/powerpoint/2010/main" val="2953061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Another approach I find useful is that of Spearing, who warns against trying to read Hoccleve’s works too autobiographically: Spearing’s celebrated distinction is between ‘autobiographical’ writing and ‘autography’, in which a text is narrated in the first person, but the writer is not attempt to convey their individual subjectivity in a full and consistent way. While I think it’s possible to get too abstract and clever about these distinctions, I do think Spearing makes a great point: we should resist the urge to think we have full access to or understanding of Hoccleve’s character in a poem in which he appears above all else as a fragmented subject. </a:t>
            </a:r>
          </a:p>
        </p:txBody>
      </p:sp>
      <p:sp>
        <p:nvSpPr>
          <p:cNvPr id="4" name="Slide Number Placeholder 3"/>
          <p:cNvSpPr>
            <a:spLocks noGrp="1"/>
          </p:cNvSpPr>
          <p:nvPr>
            <p:ph type="sldNum" sz="quarter" idx="5"/>
          </p:nvPr>
        </p:nvSpPr>
        <p:spPr/>
        <p:txBody>
          <a:bodyPr/>
          <a:lstStyle/>
          <a:p>
            <a:fld id="{DCCCA00F-EDD9-4DF2-A82C-0E029DB68D9C}" type="slidenum">
              <a:rPr lang="en-IE" smtClean="0"/>
              <a:t>7</a:t>
            </a:fld>
            <a:endParaRPr lang="en-IE"/>
          </a:p>
        </p:txBody>
      </p:sp>
    </p:spTree>
    <p:extLst>
      <p:ext uri="{BB962C8B-B14F-4D97-AF65-F5344CB8AC3E}">
        <p14:creationId xmlns:p14="http://schemas.microsoft.com/office/powerpoint/2010/main" val="2511875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One of the most fascinating aspect of the poem is the way Hoccleve depicts his own ‘madness’ as the disruption of a stable sense of self: he speaks repeatedly of being at debate with himself or with his ‘wit’, and speaks of being separated from and returning to his self. I think it’s worth reflecting more on this language, and I’d love to hear your thoughts on the way Hoccleve represents his mental health issues. By the way, I note I have just used the ‘madness’ to describe mental illness, and just want to flag that I use this word cautiously but deliberately: while we now use a much more informed vocabulary to discuss mental health, the reality is that we live in a world where attitudes to mental health were long shaped by a discourse that say a dichotomy between ‘sanity’ and ‘insanity’, between those who were well and rational and those who were ‘mad’. One of the things I love about this poem is the way is both a witness to a very old and outdated understanding of mental health, but also speaks in a very modern way to the need to listen to people who have struggled with mental health issues with compassion and openness. </a:t>
            </a:r>
          </a:p>
        </p:txBody>
      </p:sp>
      <p:sp>
        <p:nvSpPr>
          <p:cNvPr id="4" name="Slide Number Placeholder 3"/>
          <p:cNvSpPr>
            <a:spLocks noGrp="1"/>
          </p:cNvSpPr>
          <p:nvPr>
            <p:ph type="sldNum" sz="quarter" idx="5"/>
          </p:nvPr>
        </p:nvSpPr>
        <p:spPr/>
        <p:txBody>
          <a:bodyPr/>
          <a:lstStyle/>
          <a:p>
            <a:fld id="{DCCCA00F-EDD9-4DF2-A82C-0E029DB68D9C}" type="slidenum">
              <a:rPr lang="en-IE" smtClean="0"/>
              <a:t>8</a:t>
            </a:fld>
            <a:endParaRPr lang="en-IE"/>
          </a:p>
        </p:txBody>
      </p:sp>
    </p:spTree>
    <p:extLst>
      <p:ext uri="{BB962C8B-B14F-4D97-AF65-F5344CB8AC3E}">
        <p14:creationId xmlns:p14="http://schemas.microsoft.com/office/powerpoint/2010/main" val="3213911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 lines 78-84, Hoccleve cites the image of the broken vessel from Psalm 30: </a:t>
            </a:r>
            <a:r>
              <a:rPr lang="en-US" sz="1200" b="0" i="0" kern="1200" dirty="0">
                <a:solidFill>
                  <a:schemeClr val="tx1"/>
                </a:solidFill>
                <a:effectLst/>
                <a:latin typeface="+mn-lt"/>
                <a:ea typeface="+mn-ea"/>
                <a:cs typeface="+mn-cs"/>
              </a:rPr>
              <a:t>‘I am become as a vessel that is destroyed. For I have heard the blame of many that dwell round about.’ I find it very powerful that Hoccleve uses this image, for a number of reasons (see Spearing for a discussion of this passage). First, it shows his understanding of his current situation, in which he has recovered from his illness, but feels broken and shattered by those who refuse to believe him. Also, it shows how his understanding is deeply shaped by his religious beliefs, and they way he seeks models for his own experiences in the sufferings that others have described. The image is also powerfully redolent of a particular delusion sometimes discussed in medieval medical texts, in which the ‘melancholic’ person imagined they were an earthen vessel, who dreaded to be touched in case they would break. Hoccleve may have been aware of the famous case of the ‘glass delusion’ of King Charles VI of France, who came to believe during his long mental illness that he was made of glass and would shatter into pieces if anyone touched him (Charles VI was the King of France during Hoccleve’s lifetime, and his illness was well-known – his illness caused a major crisis in France, which had a major impact on the fortunes of the war between England and France). On an entirely random note, I also really like this image because it reminds me of the famous line from Atwood’s </a:t>
            </a:r>
            <a:r>
              <a:rPr lang="en-US" sz="1200" b="0" i="1" kern="1200" dirty="0">
                <a:solidFill>
                  <a:schemeClr val="tx1"/>
                </a:solidFill>
                <a:effectLst/>
                <a:latin typeface="+mn-lt"/>
                <a:ea typeface="+mn-ea"/>
                <a:cs typeface="+mn-cs"/>
              </a:rPr>
              <a:t>Handmaid’s Tale</a:t>
            </a:r>
            <a:r>
              <a:rPr lang="en-US" sz="1200" b="0" i="0" kern="1200" dirty="0">
                <a:solidFill>
                  <a:schemeClr val="tx1"/>
                </a:solidFill>
                <a:effectLst/>
                <a:latin typeface="+mn-lt"/>
                <a:ea typeface="+mn-ea"/>
                <a:cs typeface="+mn-cs"/>
              </a:rPr>
              <a:t>: ‘I feel like the word shatter’.</a:t>
            </a:r>
            <a:endParaRPr lang="en-IE" dirty="0"/>
          </a:p>
        </p:txBody>
      </p:sp>
      <p:sp>
        <p:nvSpPr>
          <p:cNvPr id="4" name="Slide Number Placeholder 3"/>
          <p:cNvSpPr>
            <a:spLocks noGrp="1"/>
          </p:cNvSpPr>
          <p:nvPr>
            <p:ph type="sldNum" sz="quarter" idx="5"/>
          </p:nvPr>
        </p:nvSpPr>
        <p:spPr/>
        <p:txBody>
          <a:bodyPr/>
          <a:lstStyle/>
          <a:p>
            <a:fld id="{DCCCA00F-EDD9-4DF2-A82C-0E029DB68D9C}" type="slidenum">
              <a:rPr lang="en-IE" smtClean="0"/>
              <a:t>9</a:t>
            </a:fld>
            <a:endParaRPr lang="en-IE"/>
          </a:p>
        </p:txBody>
      </p:sp>
    </p:spTree>
    <p:extLst>
      <p:ext uri="{BB962C8B-B14F-4D97-AF65-F5344CB8AC3E}">
        <p14:creationId xmlns:p14="http://schemas.microsoft.com/office/powerpoint/2010/main" val="437363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Here, for me, is one of the keys to understanding the poem. Taylor’s quotation, cited here by Spearing, illuminates exactly what is at stake for Hoccleve. In many ways, the poem is not about his ‘madness’ or mental illness, it is about the struggle to re-enter the world when he has recovered. Having survived the traumatic experience of severe mental illness, he must now step out into the world and appear before others. His struggles reveal a basic truth, as Taylor puts it: the realisation that from our earliest moments the way we present ourselves to other is shaped by an awareness that we appear before others, who may accept or reject us, be kind or cruel. While Hoccleve’s experience is in many way very specific to the fact that he was a man of his time, place, and class, I find this aspect of the text very universal and moving: he reminds us all of how vulnerable we feel when we appear before others, and calls for compassion and understanding. </a:t>
            </a:r>
          </a:p>
        </p:txBody>
      </p:sp>
      <p:sp>
        <p:nvSpPr>
          <p:cNvPr id="4" name="Slide Number Placeholder 3"/>
          <p:cNvSpPr>
            <a:spLocks noGrp="1"/>
          </p:cNvSpPr>
          <p:nvPr>
            <p:ph type="sldNum" sz="quarter" idx="5"/>
          </p:nvPr>
        </p:nvSpPr>
        <p:spPr/>
        <p:txBody>
          <a:bodyPr/>
          <a:lstStyle/>
          <a:p>
            <a:fld id="{DCCCA00F-EDD9-4DF2-A82C-0E029DB68D9C}" type="slidenum">
              <a:rPr lang="en-IE" smtClean="0"/>
              <a:t>10</a:t>
            </a:fld>
            <a:endParaRPr lang="en-IE"/>
          </a:p>
        </p:txBody>
      </p:sp>
    </p:spTree>
    <p:extLst>
      <p:ext uri="{BB962C8B-B14F-4D97-AF65-F5344CB8AC3E}">
        <p14:creationId xmlns:p14="http://schemas.microsoft.com/office/powerpoint/2010/main" val="640201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If you’ve watched the Ted Talk by Stephanie </a:t>
            </a:r>
            <a:r>
              <a:rPr lang="en-IE" dirty="0" err="1"/>
              <a:t>Trigg</a:t>
            </a:r>
            <a:r>
              <a:rPr lang="en-IE" dirty="0"/>
              <a:t>, you’ll know this is the most famous passage in the poem: Hoccleve standing in front of the mirror practising to look ‘sane’ or ‘normal’. It’s a fascinating image, which speaks not only to the poem’s concern with the divided self (the image being at debate with one’s reason) but also the poem’s concern with the way we are perceived by others. Again, this is an aspect I’d love to hear your thoughts on, but one of the things I find most striking is that the mirror was often used in medieval writing as a metaphor for the text (many texts had titles such as the ‘Mirror for Princes’, etc, and used the image of the mirror to comment on ideas of self-reflexion and self-improvement etc).  </a:t>
            </a:r>
          </a:p>
        </p:txBody>
      </p:sp>
      <p:sp>
        <p:nvSpPr>
          <p:cNvPr id="4" name="Slide Number Placeholder 3"/>
          <p:cNvSpPr>
            <a:spLocks noGrp="1"/>
          </p:cNvSpPr>
          <p:nvPr>
            <p:ph type="sldNum" sz="quarter" idx="5"/>
          </p:nvPr>
        </p:nvSpPr>
        <p:spPr/>
        <p:txBody>
          <a:bodyPr/>
          <a:lstStyle/>
          <a:p>
            <a:fld id="{DCCCA00F-EDD9-4DF2-A82C-0E029DB68D9C}" type="slidenum">
              <a:rPr lang="en-IE" smtClean="0"/>
              <a:t>11</a:t>
            </a:fld>
            <a:endParaRPr lang="en-IE"/>
          </a:p>
        </p:txBody>
      </p:sp>
    </p:spTree>
    <p:extLst>
      <p:ext uri="{BB962C8B-B14F-4D97-AF65-F5344CB8AC3E}">
        <p14:creationId xmlns:p14="http://schemas.microsoft.com/office/powerpoint/2010/main" val="3977925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With the last point in mind, I want to turn to the importance of books in the poem. It is clear that Hoccleve derives a certain amount of consolation from books, including the bible, which he cites directly on a few occasions. But the most important book is Isidore of Seville’s </a:t>
            </a:r>
            <a:r>
              <a:rPr lang="en-IE" i="1" dirty="0" err="1"/>
              <a:t>Synonyma</a:t>
            </a:r>
            <a:r>
              <a:rPr lang="en-IE" dirty="0"/>
              <a:t>, which takes the form of a dialogue between the narrator and the abstract personification of Reason. As you may know, this dialogue form was hugely popular in medieval philosophical and instructional works (e.g. The Consolation of Philosophy), in which the dialogue with an abstract, symbolic authority figure helped the narrator reach a new point of understanding. Dialogue and debate are common too in literary texts, though very often literary debates end with an impasse with no clear perspective emerging victorious (e.g. the </a:t>
            </a:r>
            <a:r>
              <a:rPr lang="en-IE" i="1" dirty="0"/>
              <a:t>Owl and the Nightingale</a:t>
            </a:r>
            <a:r>
              <a:rPr lang="en-IE" dirty="0"/>
              <a:t>, </a:t>
            </a:r>
            <a:r>
              <a:rPr lang="en-IE" i="1" dirty="0"/>
              <a:t>Winner and Waster</a:t>
            </a:r>
            <a:r>
              <a:rPr lang="en-IE" dirty="0"/>
              <a:t>). Why do you think Hoccleve highlights a text in which a man debates with Reason? For me, there is a clever contrast between such texts, in which an abstract Reason unerringly leads a narrator to enlightenment, and Hoccleve’s own experience of being ‘at debate’ with his own rational functions. The neat certainty promised by the form of the book (that ‘Reason’ will lead the narrator to the ultimate truth) is undermined by the fact that Hoccleve doesn’t get to finish the book, when the person who lent it to him takes it back: Karen Smyth writes of the ‘fragmented reading experience’ in the poem, and it is clear that this reading experience relates to Hoccleve’s own experiences as a writer as well, and to the interruption of his life and career. </a:t>
            </a:r>
          </a:p>
        </p:txBody>
      </p:sp>
      <p:sp>
        <p:nvSpPr>
          <p:cNvPr id="4" name="Slide Number Placeholder 3"/>
          <p:cNvSpPr>
            <a:spLocks noGrp="1"/>
          </p:cNvSpPr>
          <p:nvPr>
            <p:ph type="sldNum" sz="quarter" idx="5"/>
          </p:nvPr>
        </p:nvSpPr>
        <p:spPr/>
        <p:txBody>
          <a:bodyPr/>
          <a:lstStyle/>
          <a:p>
            <a:fld id="{DCCCA00F-EDD9-4DF2-A82C-0E029DB68D9C}" type="slidenum">
              <a:rPr lang="en-IE" smtClean="0"/>
              <a:t>12</a:t>
            </a:fld>
            <a:endParaRPr lang="en-IE"/>
          </a:p>
        </p:txBody>
      </p:sp>
    </p:spTree>
    <p:extLst>
      <p:ext uri="{BB962C8B-B14F-4D97-AF65-F5344CB8AC3E}">
        <p14:creationId xmlns:p14="http://schemas.microsoft.com/office/powerpoint/2010/main" val="1038277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Again, Spearing provides us with a useful insight: he points out the paradox that, though the attitudes of others were wounding, they enabled Hoccleve to see himself as an ‘object’. While this at first seems a rather dehumanising concept, Spearing means that his realisation about the way people see other people, and see him, made him realise that he himself could be a possible subject of his own writing. What do you think? There is a lot of evidence that Hoccleve was profoundly aware of the ways in which the ‘self’ could be constructed through writing.</a:t>
            </a:r>
          </a:p>
        </p:txBody>
      </p:sp>
      <p:sp>
        <p:nvSpPr>
          <p:cNvPr id="4" name="Slide Number Placeholder 3"/>
          <p:cNvSpPr>
            <a:spLocks noGrp="1"/>
          </p:cNvSpPr>
          <p:nvPr>
            <p:ph type="sldNum" sz="quarter" idx="5"/>
          </p:nvPr>
        </p:nvSpPr>
        <p:spPr/>
        <p:txBody>
          <a:bodyPr/>
          <a:lstStyle/>
          <a:p>
            <a:fld id="{DCCCA00F-EDD9-4DF2-A82C-0E029DB68D9C}" type="slidenum">
              <a:rPr lang="en-IE" smtClean="0"/>
              <a:t>13</a:t>
            </a:fld>
            <a:endParaRPr lang="en-IE"/>
          </a:p>
        </p:txBody>
      </p:sp>
    </p:spTree>
    <p:extLst>
      <p:ext uri="{BB962C8B-B14F-4D97-AF65-F5344CB8AC3E}">
        <p14:creationId xmlns:p14="http://schemas.microsoft.com/office/powerpoint/2010/main" val="272708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 a professional scribe, Hoccleve was profoundly aware of the enduring power of the written word, and its capacity to not only record and preserve, but even to construct reality and shape perception. Hoccleve is unusual in the remarkable care he took to record his own poetry in holograph versions (i.e. versions written in his own hand). There is extensive critical work on these manuscripts, but a good place to start is the section on the Holograph Poetry on the Hoccleve Archive. We have nothing similar for the vast majority of medieval poets (e.g. Chaucer) and it is clear that he sought to manage carefully the transmission of his own poetry. He lived six hundred years ago, but you can now not only read his texts, but even read them in digital copies of manuscripts he wrote with his own hand (such as the text above, in which he signs himself off as ‘a humble servant to your gracious noblesse, T. Hoccleve’. </a:t>
            </a:r>
          </a:p>
        </p:txBody>
      </p:sp>
      <p:sp>
        <p:nvSpPr>
          <p:cNvPr id="4" name="Slide Number Placeholder 3"/>
          <p:cNvSpPr>
            <a:spLocks noGrp="1"/>
          </p:cNvSpPr>
          <p:nvPr>
            <p:ph type="sldNum" sz="quarter" idx="5"/>
          </p:nvPr>
        </p:nvSpPr>
        <p:spPr/>
        <p:txBody>
          <a:bodyPr/>
          <a:lstStyle/>
          <a:p>
            <a:fld id="{DCCCA00F-EDD9-4DF2-A82C-0E029DB68D9C}" type="slidenum">
              <a:rPr lang="en-IE" smtClean="0"/>
              <a:t>14</a:t>
            </a:fld>
            <a:endParaRPr lang="en-IE"/>
          </a:p>
        </p:txBody>
      </p:sp>
    </p:spTree>
    <p:extLst>
      <p:ext uri="{BB962C8B-B14F-4D97-AF65-F5344CB8AC3E}">
        <p14:creationId xmlns:p14="http://schemas.microsoft.com/office/powerpoint/2010/main" val="2897425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really is something I find fascinating about Hoccleve. In his early years, he wrote the </a:t>
            </a:r>
            <a:r>
              <a:rPr lang="en-IE" i="1" dirty="0"/>
              <a:t>Regiment of Princes </a:t>
            </a:r>
            <a:r>
              <a:rPr lang="en-IE" dirty="0"/>
              <a:t>for the future Henry V, and sought to model himself on his most brilliant and successful predecessors such as Chaucer and Christine de </a:t>
            </a:r>
            <a:r>
              <a:rPr lang="en-IE" dirty="0" err="1"/>
              <a:t>Pizan</a:t>
            </a:r>
            <a:r>
              <a:rPr lang="en-IE" dirty="0"/>
              <a:t> (whose work he translated). His illness, however, massively disrupted his personal life and professional and literary career, and he had to find a new way to be a writer, and to insert (or re-insert) himself into both society and literary culture. He did this by producing a work, the Series, which is profoundly meta-textual about the story of its own creation (See Burrow and Atkinson), and by making his own experiences one of the fundamental subjects of this poetry (Spearing, Turner). This, for me, is the way in which he survives the trauma that he experienced – by refusing to be silenced or to write ‘safe’ works that might find ready patrons. He found himself in a position where he was not able to function in society as he had done for a period of time, and came back to a world that was profoundly changed, and had to make his way.</a:t>
            </a:r>
          </a:p>
        </p:txBody>
      </p:sp>
      <p:sp>
        <p:nvSpPr>
          <p:cNvPr id="4" name="Slide Number Placeholder 3"/>
          <p:cNvSpPr>
            <a:spLocks noGrp="1"/>
          </p:cNvSpPr>
          <p:nvPr>
            <p:ph type="sldNum" sz="quarter" idx="5"/>
          </p:nvPr>
        </p:nvSpPr>
        <p:spPr/>
        <p:txBody>
          <a:bodyPr/>
          <a:lstStyle/>
          <a:p>
            <a:fld id="{DCCCA00F-EDD9-4DF2-A82C-0E029DB68D9C}" type="slidenum">
              <a:rPr lang="en-IE" smtClean="0"/>
              <a:t>15</a:t>
            </a:fld>
            <a:endParaRPr lang="en-IE"/>
          </a:p>
        </p:txBody>
      </p:sp>
    </p:spTree>
    <p:extLst>
      <p:ext uri="{BB962C8B-B14F-4D97-AF65-F5344CB8AC3E}">
        <p14:creationId xmlns:p14="http://schemas.microsoft.com/office/powerpoint/2010/main" val="4270035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With that in mind, I want to move towards a conclusion by talking about the experience of time in Hoccleve’s work, and how it relates to questions of trauma and survival. We started to think about this last week when we looked at </a:t>
            </a:r>
            <a:r>
              <a:rPr lang="en-IE" b="1" dirty="0" err="1"/>
              <a:t>Anelida</a:t>
            </a:r>
            <a:r>
              <a:rPr lang="en-IE" b="1" dirty="0"/>
              <a:t> and </a:t>
            </a:r>
            <a:r>
              <a:rPr lang="en-IE" b="1" dirty="0" err="1"/>
              <a:t>Arcite</a:t>
            </a:r>
            <a:r>
              <a:rPr lang="en-IE" dirty="0"/>
              <a:t>: the narrative imagines the epic march of time as a series of conquests, in which the personal suffering of a woman like </a:t>
            </a:r>
            <a:r>
              <a:rPr lang="en-IE" dirty="0" err="1"/>
              <a:t>Anelida</a:t>
            </a:r>
            <a:r>
              <a:rPr lang="en-IE" dirty="0"/>
              <a:t> are simply trampled over and ignored. Chaucer juxtaposes this with a powerful complaint in which </a:t>
            </a:r>
            <a:r>
              <a:rPr lang="en-IE" dirty="0" err="1"/>
              <a:t>Anelida</a:t>
            </a:r>
            <a:r>
              <a:rPr lang="en-IE" dirty="0"/>
              <a:t> gives voice to her own trauma, but is not really able to escape from the pain of the past, despite the powerful and eloquent speech in which she gives expression to her suffering (that’s a great simplification, of course). In this poem, too, I think, Hoccleve recognises that time is out of joint.</a:t>
            </a:r>
          </a:p>
        </p:txBody>
      </p:sp>
      <p:sp>
        <p:nvSpPr>
          <p:cNvPr id="4" name="Slide Number Placeholder 3"/>
          <p:cNvSpPr>
            <a:spLocks noGrp="1"/>
          </p:cNvSpPr>
          <p:nvPr>
            <p:ph type="sldNum" sz="quarter" idx="5"/>
          </p:nvPr>
        </p:nvSpPr>
        <p:spPr/>
        <p:txBody>
          <a:bodyPr/>
          <a:lstStyle/>
          <a:p>
            <a:fld id="{DCCCA00F-EDD9-4DF2-A82C-0E029DB68D9C}" type="slidenum">
              <a:rPr lang="en-IE" smtClean="0"/>
              <a:t>16</a:t>
            </a:fld>
            <a:endParaRPr lang="en-IE"/>
          </a:p>
        </p:txBody>
      </p:sp>
    </p:spTree>
    <p:extLst>
      <p:ext uri="{BB962C8B-B14F-4D97-AF65-F5344CB8AC3E}">
        <p14:creationId xmlns:p14="http://schemas.microsoft.com/office/powerpoint/2010/main" val="804043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Just by way of reminder, here is a quotation from Cathy </a:t>
            </a:r>
            <a:r>
              <a:rPr lang="en-IE" dirty="0" err="1"/>
              <a:t>Caruth</a:t>
            </a:r>
            <a:r>
              <a:rPr lang="en-IE" dirty="0"/>
              <a:t>, noting that a key aspect of trauma is the fact that the traumatic experience is only recognised as such a moment too late: the traumatic experience is by definition one that cannot be fully assimilated by the mind at the moment in which it occurs, and this disrupts the survivor’s experience of time: they find themselves not just remembering the moment, but re-living it long after it has past, and face a long journey of coming to terms with and understanding what has happened. </a:t>
            </a:r>
          </a:p>
        </p:txBody>
      </p:sp>
      <p:sp>
        <p:nvSpPr>
          <p:cNvPr id="4" name="Slide Number Placeholder 3"/>
          <p:cNvSpPr>
            <a:spLocks noGrp="1"/>
          </p:cNvSpPr>
          <p:nvPr>
            <p:ph type="sldNum" sz="quarter" idx="5"/>
          </p:nvPr>
        </p:nvSpPr>
        <p:spPr/>
        <p:txBody>
          <a:bodyPr/>
          <a:lstStyle/>
          <a:p>
            <a:fld id="{DCCCA00F-EDD9-4DF2-A82C-0E029DB68D9C}" type="slidenum">
              <a:rPr lang="en-IE" smtClean="0"/>
              <a:t>17</a:t>
            </a:fld>
            <a:endParaRPr lang="en-IE"/>
          </a:p>
        </p:txBody>
      </p:sp>
    </p:spTree>
    <p:extLst>
      <p:ext uri="{BB962C8B-B14F-4D97-AF65-F5344CB8AC3E}">
        <p14:creationId xmlns:p14="http://schemas.microsoft.com/office/powerpoint/2010/main" val="393031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With this in mind, I would encourage you to think about time in Hoccleve’s poem. As Karen Smyth notes, the rhetorically powerful Autumnal opening is not just an elegant re-imagining of the famous Spring opening of Chaucer’s </a:t>
            </a:r>
            <a:r>
              <a:rPr lang="en-IE" i="1" dirty="0"/>
              <a:t>Canterbury Tales </a:t>
            </a:r>
            <a:r>
              <a:rPr lang="en-IE" dirty="0"/>
              <a:t>(though that is important too), but is a reflection on temporality itself, the fact that the process of the seasons, of life, is a cycle of flowering and fading, of joy and sorrow, pain and healing. When we think of medieval philosophical accounts of suffering in the world, such as Boethius’s </a:t>
            </a:r>
            <a:r>
              <a:rPr lang="en-IE" i="1" dirty="0"/>
              <a:t>Consolation of Philosophy</a:t>
            </a:r>
            <a:r>
              <a:rPr lang="en-IE" dirty="0"/>
              <a:t>, we realise that the standard consolation for pain for a medieval Christian is that, whatever pain and suffering, it takes place under the eye of a God who stands outside of time and space and has a plan for salvation and redemption that will transcend the sufferings of this world. This clearly is what Hoccleve believes, or wants to believe, as we can see in his insistence that the was miraculously healed on All Saint’s Day, and in the prayer at the end of his work. But the poem, as I read it, also bears witness to another truth, a realisation that the sufferings of those afflicted by trauma or severe mental illness don’t just vanish in a moment, but are part of a longer pattern of good moments and bad, and a realisation that surviving such challenges requires time and effort, and relies to a large extent on the kindness and understanding of those with whom we share the world. I hope you agree that this is an interesting poem for many reasons, and look forward to hearing your thoughts.</a:t>
            </a:r>
          </a:p>
        </p:txBody>
      </p:sp>
      <p:sp>
        <p:nvSpPr>
          <p:cNvPr id="4" name="Slide Number Placeholder 3"/>
          <p:cNvSpPr>
            <a:spLocks noGrp="1"/>
          </p:cNvSpPr>
          <p:nvPr>
            <p:ph type="sldNum" sz="quarter" idx="5"/>
          </p:nvPr>
        </p:nvSpPr>
        <p:spPr/>
        <p:txBody>
          <a:bodyPr/>
          <a:lstStyle/>
          <a:p>
            <a:fld id="{DCCCA00F-EDD9-4DF2-A82C-0E029DB68D9C}" type="slidenum">
              <a:rPr lang="en-IE" smtClean="0"/>
              <a:t>18</a:t>
            </a:fld>
            <a:endParaRPr lang="en-IE"/>
          </a:p>
        </p:txBody>
      </p:sp>
    </p:spTree>
    <p:extLst>
      <p:ext uri="{BB962C8B-B14F-4D97-AF65-F5344CB8AC3E}">
        <p14:creationId xmlns:p14="http://schemas.microsoft.com/office/powerpoint/2010/main" val="3740079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hyperlink" Target="https://hocclevearchive.la.utexas.edu/the-holograph-mss/" TargetMode="Externa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4">
            <a:extLst>
              <a:ext uri="{FF2B5EF4-FFF2-40B4-BE49-F238E27FC236}">
                <a16:creationId xmlns:a16="http://schemas.microsoft.com/office/drawing/2014/main" id="{25168E7B-6D42-4B3A-B7A1-17D4C49E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0" name="Picture 16">
            <a:extLst>
              <a:ext uri="{FF2B5EF4-FFF2-40B4-BE49-F238E27FC236}">
                <a16:creationId xmlns:a16="http://schemas.microsoft.com/office/drawing/2014/main" id="{98A030C2-9F23-4593-9F99-7B73C232A4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400" r="12601"/>
          <a:stretch/>
        </p:blipFill>
        <p:spPr>
          <a:xfrm>
            <a:off x="0" y="0"/>
            <a:ext cx="9144000" cy="6858000"/>
          </a:xfrm>
          <a:prstGeom prst="rect">
            <a:avLst/>
          </a:prstGeom>
        </p:spPr>
      </p:pic>
      <p:sp>
        <p:nvSpPr>
          <p:cNvPr id="2" name="Title 1">
            <a:extLst>
              <a:ext uri="{FF2B5EF4-FFF2-40B4-BE49-F238E27FC236}">
                <a16:creationId xmlns:a16="http://schemas.microsoft.com/office/drawing/2014/main" id="{84AAF908-1F4B-4103-B905-9142C9FCE272}"/>
              </a:ext>
            </a:extLst>
          </p:cNvPr>
          <p:cNvSpPr>
            <a:spLocks noGrp="1"/>
          </p:cNvSpPr>
          <p:nvPr>
            <p:ph type="ctrTitle"/>
          </p:nvPr>
        </p:nvSpPr>
        <p:spPr>
          <a:xfrm>
            <a:off x="2044824" y="2163253"/>
            <a:ext cx="5054352" cy="1790939"/>
          </a:xfrm>
        </p:spPr>
        <p:txBody>
          <a:bodyPr anchor="b">
            <a:normAutofit/>
          </a:bodyPr>
          <a:lstStyle/>
          <a:p>
            <a:r>
              <a:rPr lang="en-GB" sz="4950">
                <a:solidFill>
                  <a:srgbClr val="FFFFFF"/>
                </a:solidFill>
              </a:rPr>
              <a:t>Thomas Hoccleve </a:t>
            </a:r>
            <a:br>
              <a:rPr lang="en-GB" sz="4950">
                <a:solidFill>
                  <a:srgbClr val="FFFFFF"/>
                </a:solidFill>
              </a:rPr>
            </a:br>
            <a:r>
              <a:rPr lang="en-GB" sz="4950">
                <a:solidFill>
                  <a:srgbClr val="FFFFFF"/>
                </a:solidFill>
              </a:rPr>
              <a:t>‘My Compleinte’</a:t>
            </a:r>
          </a:p>
        </p:txBody>
      </p:sp>
      <p:sp>
        <p:nvSpPr>
          <p:cNvPr id="3" name="Subtitle 2">
            <a:extLst>
              <a:ext uri="{FF2B5EF4-FFF2-40B4-BE49-F238E27FC236}">
                <a16:creationId xmlns:a16="http://schemas.microsoft.com/office/drawing/2014/main" id="{D1C61D13-B86D-4BAF-AEA8-19093CB13467}"/>
              </a:ext>
            </a:extLst>
          </p:cNvPr>
          <p:cNvSpPr>
            <a:spLocks noGrp="1"/>
          </p:cNvSpPr>
          <p:nvPr>
            <p:ph type="subTitle" idx="1"/>
          </p:nvPr>
        </p:nvSpPr>
        <p:spPr>
          <a:xfrm>
            <a:off x="2047170" y="4007642"/>
            <a:ext cx="5055514" cy="511559"/>
          </a:xfrm>
        </p:spPr>
        <p:txBody>
          <a:bodyPr>
            <a:normAutofit/>
          </a:bodyPr>
          <a:lstStyle/>
          <a:p>
            <a:r>
              <a:rPr lang="en-GB" sz="2100">
                <a:solidFill>
                  <a:srgbClr val="FFFFFF"/>
                </a:solidFill>
              </a:rPr>
              <a:t>Surviving Trauma in the Middle Ages</a:t>
            </a:r>
          </a:p>
        </p:txBody>
      </p:sp>
    </p:spTree>
    <p:extLst>
      <p:ext uri="{BB962C8B-B14F-4D97-AF65-F5344CB8AC3E}">
        <p14:creationId xmlns:p14="http://schemas.microsoft.com/office/powerpoint/2010/main" val="1482791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26BA7B9-6137-443F-9676-4F887FBA025E}"/>
              </a:ext>
            </a:extLst>
          </p:cNvPr>
          <p:cNvSpPr>
            <a:spLocks noGrp="1"/>
          </p:cNvSpPr>
          <p:nvPr>
            <p:ph type="title"/>
          </p:nvPr>
        </p:nvSpPr>
        <p:spPr>
          <a:xfrm>
            <a:off x="884419" y="826680"/>
            <a:ext cx="7375161" cy="1325563"/>
          </a:xfrm>
        </p:spPr>
        <p:txBody>
          <a:bodyPr>
            <a:normAutofit/>
          </a:bodyPr>
          <a:lstStyle/>
          <a:p>
            <a:r>
              <a:rPr lang="en-GB" sz="3500" dirty="0">
                <a:solidFill>
                  <a:srgbClr val="FFFFFF"/>
                </a:solidFill>
              </a:rPr>
              <a:t>Hoccleve Recovery Day</a:t>
            </a:r>
          </a:p>
        </p:txBody>
      </p:sp>
      <p:sp>
        <p:nvSpPr>
          <p:cNvPr id="3" name="Content Placeholder 2">
            <a:extLst>
              <a:ext uri="{FF2B5EF4-FFF2-40B4-BE49-F238E27FC236}">
                <a16:creationId xmlns:a16="http://schemas.microsoft.com/office/drawing/2014/main" id="{FDB14229-B0AA-49C3-8888-588C0A6967CC}"/>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Hoccleve tells us (55) he recovered on ‘</a:t>
            </a:r>
            <a:r>
              <a:rPr lang="en-GB" sz="1700" dirty="0" err="1">
                <a:solidFill>
                  <a:srgbClr val="000000"/>
                </a:solidFill>
              </a:rPr>
              <a:t>Alle</a:t>
            </a:r>
            <a:r>
              <a:rPr lang="en-GB" sz="1700" dirty="0">
                <a:solidFill>
                  <a:srgbClr val="000000"/>
                </a:solidFill>
              </a:rPr>
              <a:t> </a:t>
            </a:r>
            <a:r>
              <a:rPr lang="en-GB" sz="1700" dirty="0" err="1">
                <a:solidFill>
                  <a:srgbClr val="000000"/>
                </a:solidFill>
              </a:rPr>
              <a:t>Halwemesse</a:t>
            </a:r>
            <a:r>
              <a:rPr lang="en-GB" sz="1700" dirty="0">
                <a:solidFill>
                  <a:srgbClr val="000000"/>
                </a:solidFill>
              </a:rPr>
              <a:t>’ (All Saints’ Day, Nov 1)</a:t>
            </a:r>
          </a:p>
          <a:p>
            <a:r>
              <a:rPr lang="en-GB" sz="1700" dirty="0">
                <a:solidFill>
                  <a:srgbClr val="000000"/>
                </a:solidFill>
              </a:rPr>
              <a:t>International Hoccleve Society sponsors annual ‘Hoccleve Recovery Day’ on Nov 1</a:t>
            </a:r>
          </a:p>
          <a:p>
            <a:r>
              <a:rPr lang="en-GB" sz="1700" dirty="0">
                <a:solidFill>
                  <a:srgbClr val="000000"/>
                </a:solidFill>
              </a:rPr>
              <a:t>Promotes awareness of mental health issues, and celebrates works of Thomas Hoccleve</a:t>
            </a:r>
          </a:p>
        </p:txBody>
      </p:sp>
    </p:spTree>
    <p:extLst>
      <p:ext uri="{BB962C8B-B14F-4D97-AF65-F5344CB8AC3E}">
        <p14:creationId xmlns:p14="http://schemas.microsoft.com/office/powerpoint/2010/main" val="401862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799A8-E89C-4A5F-BB4D-7553AB549DEE}"/>
              </a:ext>
            </a:extLst>
          </p:cNvPr>
          <p:cNvSpPr>
            <a:spLocks noGrp="1"/>
          </p:cNvSpPr>
          <p:nvPr>
            <p:ph type="title"/>
          </p:nvPr>
        </p:nvSpPr>
        <p:spPr>
          <a:xfrm>
            <a:off x="486696" y="629266"/>
            <a:ext cx="4939869" cy="1676603"/>
          </a:xfrm>
        </p:spPr>
        <p:txBody>
          <a:bodyPr vert="horz" lIns="91440" tIns="45720" rIns="91440" bIns="45720" rtlCol="0" anchor="ctr">
            <a:normAutofit/>
          </a:bodyPr>
          <a:lstStyle/>
          <a:p>
            <a:pPr algn="l">
              <a:lnSpc>
                <a:spcPct val="90000"/>
              </a:lnSpc>
            </a:pPr>
            <a:r>
              <a:rPr lang="en-US"/>
              <a:t>Thomas Hoccleve</a:t>
            </a:r>
            <a:br>
              <a:rPr lang="en-US"/>
            </a:br>
            <a:r>
              <a:rPr lang="en-US"/>
              <a:t>(c.1368-1426)</a:t>
            </a:r>
          </a:p>
        </p:txBody>
      </p:sp>
      <p:sp>
        <p:nvSpPr>
          <p:cNvPr id="4" name="Content Placeholder 3">
            <a:extLst>
              <a:ext uri="{FF2B5EF4-FFF2-40B4-BE49-F238E27FC236}">
                <a16:creationId xmlns:a16="http://schemas.microsoft.com/office/drawing/2014/main" id="{F3738064-29CD-44F1-8B3D-87B0C6B617C6}"/>
              </a:ext>
            </a:extLst>
          </p:cNvPr>
          <p:cNvSpPr>
            <a:spLocks noGrp="1"/>
          </p:cNvSpPr>
          <p:nvPr>
            <p:ph sz="half" idx="1"/>
          </p:nvPr>
        </p:nvSpPr>
        <p:spPr>
          <a:xfrm>
            <a:off x="486697" y="2438400"/>
            <a:ext cx="4939867" cy="3785419"/>
          </a:xfrm>
        </p:spPr>
        <p:txBody>
          <a:bodyPr vert="horz" lIns="91440" tIns="45720" rIns="91440" bIns="45720" rtlCol="0">
            <a:normAutofit lnSpcReduction="10000"/>
          </a:bodyPr>
          <a:lstStyle/>
          <a:p>
            <a:pPr indent="-228600">
              <a:lnSpc>
                <a:spcPct val="90000"/>
              </a:lnSpc>
            </a:pPr>
            <a:r>
              <a:rPr lang="en-US" sz="2100" dirty="0"/>
              <a:t>Scribe and clerk of the Privy Seal (numerous records survive)</a:t>
            </a:r>
          </a:p>
          <a:p>
            <a:pPr indent="-228600">
              <a:lnSpc>
                <a:spcPct val="90000"/>
              </a:lnSpc>
            </a:pPr>
            <a:r>
              <a:rPr lang="en-US" sz="2100" dirty="0"/>
              <a:t>Dedicated </a:t>
            </a:r>
            <a:r>
              <a:rPr lang="en-US" sz="2100" i="1" dirty="0" err="1"/>
              <a:t>Regement</a:t>
            </a:r>
            <a:r>
              <a:rPr lang="en-US" sz="2100" i="1" dirty="0"/>
              <a:t> of Princes</a:t>
            </a:r>
            <a:r>
              <a:rPr lang="en-US" sz="2100" dirty="0"/>
              <a:t> to future Henry V (c.1411-13)</a:t>
            </a:r>
          </a:p>
          <a:p>
            <a:pPr indent="-228600">
              <a:lnSpc>
                <a:spcPct val="90000"/>
              </a:lnSpc>
            </a:pPr>
            <a:r>
              <a:rPr lang="en-US" sz="2100" dirty="0"/>
              <a:t>Gap in records c.1415-16 may coincide with period of mental illness</a:t>
            </a:r>
          </a:p>
          <a:p>
            <a:pPr indent="-228600">
              <a:lnSpc>
                <a:spcPct val="90000"/>
              </a:lnSpc>
            </a:pPr>
            <a:r>
              <a:rPr lang="en-US" sz="2100" dirty="0"/>
              <a:t>Hoccleve’s </a:t>
            </a:r>
            <a:r>
              <a:rPr lang="en-US" sz="2100" i="1" dirty="0"/>
              <a:t>Series</a:t>
            </a:r>
            <a:r>
              <a:rPr lang="en-US" sz="2100" dirty="0"/>
              <a:t> often read as attempt to re-integrate after illness</a:t>
            </a:r>
          </a:p>
          <a:p>
            <a:pPr indent="-228600">
              <a:lnSpc>
                <a:spcPct val="90000"/>
              </a:lnSpc>
            </a:pPr>
            <a:endParaRPr lang="en-US" sz="2100" dirty="0"/>
          </a:p>
          <a:p>
            <a:pPr indent="-228600">
              <a:lnSpc>
                <a:spcPct val="90000"/>
              </a:lnSpc>
            </a:pPr>
            <a:endParaRPr lang="en-US" sz="2100" dirty="0"/>
          </a:p>
          <a:p>
            <a:pPr indent="-228600">
              <a:lnSpc>
                <a:spcPct val="90000"/>
              </a:lnSpc>
            </a:pPr>
            <a:r>
              <a:rPr lang="en-US" sz="2100" dirty="0"/>
              <a:t>[Image: from </a:t>
            </a:r>
            <a:r>
              <a:rPr lang="en-US" sz="2100" i="1" dirty="0"/>
              <a:t>The </a:t>
            </a:r>
            <a:r>
              <a:rPr lang="en-US" sz="2100" i="1" dirty="0" err="1"/>
              <a:t>Regement</a:t>
            </a:r>
            <a:r>
              <a:rPr lang="en-US" sz="2100" i="1" dirty="0"/>
              <a:t> of Princes</a:t>
            </a:r>
            <a:r>
              <a:rPr lang="en-US" sz="2100" dirty="0"/>
              <a:t>, British Library MS Arundel 38, f. 37]</a:t>
            </a:r>
          </a:p>
          <a:p>
            <a:pPr indent="-228600">
              <a:lnSpc>
                <a:spcPct val="90000"/>
              </a:lnSpc>
            </a:pPr>
            <a:endParaRPr lang="en-US" sz="2100" dirty="0"/>
          </a:p>
        </p:txBody>
      </p:sp>
      <p:pic>
        <p:nvPicPr>
          <p:cNvPr id="10" name="Content Placeholder 9" descr="A picture containing person, outdoor, building, old&#10;&#10;Description generated with high confidence">
            <a:extLst>
              <a:ext uri="{FF2B5EF4-FFF2-40B4-BE49-F238E27FC236}">
                <a16:creationId xmlns:a16="http://schemas.microsoft.com/office/drawing/2014/main" id="{FEB58ECE-29A3-4653-89D9-44EA8878D1F2}"/>
              </a:ext>
            </a:extLst>
          </p:cNvPr>
          <p:cNvPicPr>
            <a:picLocks noGrp="1" noChangeAspect="1"/>
          </p:cNvPicPr>
          <p:nvPr>
            <p:ph sz="half" idx="2"/>
          </p:nvPr>
        </p:nvPicPr>
        <p:blipFill rotWithShape="1">
          <a:blip r:embed="rId3"/>
          <a:srcRect l="15404" r="20626"/>
          <a:stretch/>
        </p:blipFill>
        <p:spPr>
          <a:xfrm>
            <a:off x="5667306" y="10"/>
            <a:ext cx="3476693" cy="6857990"/>
          </a:xfrm>
          <a:prstGeom prst="rect">
            <a:avLst/>
          </a:prstGeom>
          <a:effectLst/>
        </p:spPr>
      </p:pic>
    </p:spTree>
    <p:extLst>
      <p:ext uri="{BB962C8B-B14F-4D97-AF65-F5344CB8AC3E}">
        <p14:creationId xmlns:p14="http://schemas.microsoft.com/office/powerpoint/2010/main" val="70271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le 4">
            <a:extLst>
              <a:ext uri="{FF2B5EF4-FFF2-40B4-BE49-F238E27FC236}">
                <a16:creationId xmlns:a16="http://schemas.microsoft.com/office/drawing/2014/main" id="{CB4F586F-A143-44EE-A8BC-F4270CE84948}"/>
              </a:ext>
            </a:extLst>
          </p:cNvPr>
          <p:cNvSpPr>
            <a:spLocks noGrp="1"/>
          </p:cNvSpPr>
          <p:nvPr>
            <p:ph type="title"/>
          </p:nvPr>
        </p:nvSpPr>
        <p:spPr>
          <a:xfrm>
            <a:off x="884419" y="826680"/>
            <a:ext cx="7375161" cy="1325563"/>
          </a:xfrm>
        </p:spPr>
        <p:txBody>
          <a:bodyPr>
            <a:normAutofit/>
          </a:bodyPr>
          <a:lstStyle/>
          <a:p>
            <a:r>
              <a:rPr lang="en-GB" sz="3500" i="1">
                <a:solidFill>
                  <a:srgbClr val="FFFFFF"/>
                </a:solidFill>
              </a:rPr>
              <a:t>The Series </a:t>
            </a:r>
            <a:r>
              <a:rPr lang="en-GB" sz="3500">
                <a:solidFill>
                  <a:srgbClr val="FFFFFF"/>
                </a:solidFill>
              </a:rPr>
              <a:t>(c. 1421-22)</a:t>
            </a:r>
          </a:p>
        </p:txBody>
      </p:sp>
      <p:sp>
        <p:nvSpPr>
          <p:cNvPr id="6" name="Content Placeholder 5">
            <a:extLst>
              <a:ext uri="{FF2B5EF4-FFF2-40B4-BE49-F238E27FC236}">
                <a16:creationId xmlns:a16="http://schemas.microsoft.com/office/drawing/2014/main" id="{A1D27D49-AEAF-4810-A7E6-C5D174BE2E5B}"/>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Framed narrative sequence: Complaint, Dialogue with a Friend, Story of a Roman Empress, Learn to Die, </a:t>
            </a:r>
            <a:r>
              <a:rPr lang="en-GB" sz="1700" dirty="0" err="1">
                <a:solidFill>
                  <a:srgbClr val="000000"/>
                </a:solidFill>
              </a:rPr>
              <a:t>Jonathas</a:t>
            </a:r>
            <a:r>
              <a:rPr lang="en-GB" sz="1700" dirty="0">
                <a:solidFill>
                  <a:srgbClr val="000000"/>
                </a:solidFill>
              </a:rPr>
              <a:t> and </a:t>
            </a:r>
            <a:r>
              <a:rPr lang="en-GB" sz="1700" dirty="0" err="1">
                <a:solidFill>
                  <a:srgbClr val="000000"/>
                </a:solidFill>
              </a:rPr>
              <a:t>Fellicula</a:t>
            </a:r>
            <a:endParaRPr lang="en-GB" sz="1700" dirty="0">
              <a:solidFill>
                <a:srgbClr val="000000"/>
              </a:solidFill>
            </a:endParaRPr>
          </a:p>
          <a:p>
            <a:r>
              <a:rPr lang="en-GB" sz="1700" dirty="0">
                <a:solidFill>
                  <a:srgbClr val="000000"/>
                </a:solidFill>
              </a:rPr>
              <a:t>Narrates the process of its own composition, including advice by Friend</a:t>
            </a:r>
          </a:p>
          <a:p>
            <a:r>
              <a:rPr lang="en-GB" sz="1700" dirty="0">
                <a:solidFill>
                  <a:srgbClr val="000000"/>
                </a:solidFill>
              </a:rPr>
              <a:t>Reflects on Hoccleve’s role as a bureaucrat, and difficulties of finding patronage and pleasing audiences</a:t>
            </a:r>
          </a:p>
          <a:p>
            <a:r>
              <a:rPr lang="en-GB" sz="1700" dirty="0">
                <a:solidFill>
                  <a:srgbClr val="000000"/>
                </a:solidFill>
              </a:rPr>
              <a:t>Highly personal tone and autobiographical fiction (see Burrow, Atkinson)</a:t>
            </a:r>
          </a:p>
        </p:txBody>
      </p:sp>
    </p:spTree>
    <p:extLst>
      <p:ext uri="{BB962C8B-B14F-4D97-AF65-F5344CB8AC3E}">
        <p14:creationId xmlns:p14="http://schemas.microsoft.com/office/powerpoint/2010/main" val="144024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03065E0-4163-4EC6-A562-9AF3E6BADD57}"/>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Hoccleve and Mental Illness</a:t>
            </a:r>
          </a:p>
        </p:txBody>
      </p:sp>
      <p:sp>
        <p:nvSpPr>
          <p:cNvPr id="3" name="Content Placeholder 2">
            <a:extLst>
              <a:ext uri="{FF2B5EF4-FFF2-40B4-BE49-F238E27FC236}">
                <a16:creationId xmlns:a16="http://schemas.microsoft.com/office/drawing/2014/main" id="{EA3230B9-41D6-43F2-A46F-154151A67CD2}"/>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No direct evidence of his illness outside of this text, though some indirect evidence supports it (see </a:t>
            </a:r>
            <a:r>
              <a:rPr lang="en-GB" sz="1700" dirty="0" err="1">
                <a:solidFill>
                  <a:srgbClr val="000000"/>
                </a:solidFill>
              </a:rPr>
              <a:t>Linne</a:t>
            </a:r>
            <a:r>
              <a:rPr lang="en-GB" sz="1700" dirty="0">
                <a:solidFill>
                  <a:srgbClr val="000000"/>
                </a:solidFill>
              </a:rPr>
              <a:t> Mooney)</a:t>
            </a:r>
          </a:p>
          <a:p>
            <a:r>
              <a:rPr lang="en-GB" sz="1700" dirty="0">
                <a:solidFill>
                  <a:srgbClr val="000000"/>
                </a:solidFill>
              </a:rPr>
              <a:t>Some critics (e.g. Penelope </a:t>
            </a:r>
            <a:r>
              <a:rPr lang="en-GB" sz="1700" dirty="0" err="1">
                <a:solidFill>
                  <a:srgbClr val="000000"/>
                </a:solidFill>
              </a:rPr>
              <a:t>Doob</a:t>
            </a:r>
            <a:r>
              <a:rPr lang="en-GB" sz="1700" dirty="0">
                <a:solidFill>
                  <a:srgbClr val="000000"/>
                </a:solidFill>
              </a:rPr>
              <a:t>) point to conventional aspects of depiction of insanity</a:t>
            </a:r>
          </a:p>
          <a:p>
            <a:r>
              <a:rPr lang="en-GB" sz="1700" dirty="0">
                <a:solidFill>
                  <a:srgbClr val="000000"/>
                </a:solidFill>
              </a:rPr>
              <a:t>Others (e.g. John Burrow) point out that convention and autobiography not mutually exclusive</a:t>
            </a:r>
          </a:p>
          <a:p>
            <a:r>
              <a:rPr lang="en-GB" sz="1700" dirty="0">
                <a:solidFill>
                  <a:srgbClr val="000000"/>
                </a:solidFill>
              </a:rPr>
              <a:t>Long tradition of melancholia as inspirational and creative, but Hoccleve’s first-person account is remarkable</a:t>
            </a:r>
          </a:p>
        </p:txBody>
      </p:sp>
    </p:spTree>
    <p:extLst>
      <p:ext uri="{BB962C8B-B14F-4D97-AF65-F5344CB8AC3E}">
        <p14:creationId xmlns:p14="http://schemas.microsoft.com/office/powerpoint/2010/main" val="354427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65FE18EB-57F8-49F9-8EF6-89F95FFEF15D}"/>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‘Raw Honesty’</a:t>
            </a:r>
          </a:p>
        </p:txBody>
      </p:sp>
      <p:sp>
        <p:nvSpPr>
          <p:cNvPr id="3" name="Content Placeholder 2">
            <a:extLst>
              <a:ext uri="{FF2B5EF4-FFF2-40B4-BE49-F238E27FC236}">
                <a16:creationId xmlns:a16="http://schemas.microsoft.com/office/drawing/2014/main" id="{0D2EC1EF-17DA-43C1-B945-898A65BA08D8}"/>
              </a:ext>
            </a:extLst>
          </p:cNvPr>
          <p:cNvSpPr>
            <a:spLocks noGrp="1"/>
          </p:cNvSpPr>
          <p:nvPr>
            <p:ph idx="1"/>
          </p:nvPr>
        </p:nvSpPr>
        <p:spPr>
          <a:xfrm>
            <a:off x="884419" y="3092970"/>
            <a:ext cx="7375161" cy="2693976"/>
          </a:xfrm>
        </p:spPr>
        <p:txBody>
          <a:bodyPr>
            <a:normAutofit/>
          </a:bodyPr>
          <a:lstStyle/>
          <a:p>
            <a:pPr marL="0" indent="0">
              <a:buNone/>
            </a:pPr>
            <a:r>
              <a:rPr lang="en-GB" sz="1700" dirty="0">
                <a:solidFill>
                  <a:srgbClr val="000000"/>
                </a:solidFill>
              </a:rPr>
              <a:t>‘Like Chaucer, and with much of Chaucer’s wry self-mocking irony, he is always talking about himself, but where Chaucer’s persona is always a laughable fiction, Hoccleve uses Chaucerian precedent and techniques to talk, really, about himself, sometimes with such raw honesty as to be painful.’</a:t>
            </a:r>
          </a:p>
          <a:p>
            <a:pPr marL="0" indent="0">
              <a:buNone/>
            </a:pPr>
            <a:r>
              <a:rPr lang="en-GB" sz="1700" dirty="0">
                <a:solidFill>
                  <a:srgbClr val="000000"/>
                </a:solidFill>
              </a:rPr>
              <a:t>Derek Pearsall, ‘The English </a:t>
            </a:r>
            <a:r>
              <a:rPr lang="en-GB" sz="1700" dirty="0" err="1">
                <a:solidFill>
                  <a:srgbClr val="000000"/>
                </a:solidFill>
              </a:rPr>
              <a:t>Chaucerians</a:t>
            </a:r>
            <a:r>
              <a:rPr lang="en-GB" sz="1700" dirty="0">
                <a:solidFill>
                  <a:srgbClr val="000000"/>
                </a:solidFill>
              </a:rPr>
              <a:t>’, in </a:t>
            </a:r>
            <a:r>
              <a:rPr lang="en-GB" sz="1700" i="1" dirty="0">
                <a:solidFill>
                  <a:srgbClr val="000000"/>
                </a:solidFill>
              </a:rPr>
              <a:t>Chaucer and </a:t>
            </a:r>
            <a:r>
              <a:rPr lang="en-GB" sz="1700" i="1" dirty="0" err="1">
                <a:solidFill>
                  <a:srgbClr val="000000"/>
                </a:solidFill>
              </a:rPr>
              <a:t>Chaucerians</a:t>
            </a:r>
            <a:r>
              <a:rPr lang="en-GB" sz="1700" i="1" dirty="0">
                <a:solidFill>
                  <a:srgbClr val="000000"/>
                </a:solidFill>
              </a:rPr>
              <a:t>: Critical Studies in Middle English Literature </a:t>
            </a:r>
            <a:r>
              <a:rPr lang="en-GB" sz="1700" dirty="0">
                <a:solidFill>
                  <a:srgbClr val="000000"/>
                </a:solidFill>
              </a:rPr>
              <a:t>(London, 1966), 233</a:t>
            </a:r>
          </a:p>
        </p:txBody>
      </p:sp>
    </p:spTree>
    <p:extLst>
      <p:ext uri="{BB962C8B-B14F-4D97-AF65-F5344CB8AC3E}">
        <p14:creationId xmlns:p14="http://schemas.microsoft.com/office/powerpoint/2010/main" val="3219700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8FF8A4D8-9CFA-4101-B591-731979801BC2}"/>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Fragmented Self</a:t>
            </a:r>
          </a:p>
        </p:txBody>
      </p:sp>
      <p:sp>
        <p:nvSpPr>
          <p:cNvPr id="3" name="Content Placeholder 2">
            <a:extLst>
              <a:ext uri="{FF2B5EF4-FFF2-40B4-BE49-F238E27FC236}">
                <a16:creationId xmlns:a16="http://schemas.microsoft.com/office/drawing/2014/main" id="{193CD92F-5D39-4F37-B6F3-0F70FB2B4FEC}"/>
              </a:ext>
            </a:extLst>
          </p:cNvPr>
          <p:cNvSpPr>
            <a:spLocks noGrp="1"/>
          </p:cNvSpPr>
          <p:nvPr>
            <p:ph idx="1"/>
          </p:nvPr>
        </p:nvSpPr>
        <p:spPr>
          <a:xfrm>
            <a:off x="884419" y="3092970"/>
            <a:ext cx="7375161" cy="2693976"/>
          </a:xfrm>
        </p:spPr>
        <p:txBody>
          <a:bodyPr>
            <a:normAutofit/>
          </a:bodyPr>
          <a:lstStyle/>
          <a:p>
            <a:pPr marL="0" indent="0">
              <a:buNone/>
            </a:pPr>
            <a:r>
              <a:rPr lang="en-GB" sz="1700" dirty="0">
                <a:solidFill>
                  <a:srgbClr val="000000"/>
                </a:solidFill>
              </a:rPr>
              <a:t>Spearing suggests there is ‘a risk of entering too uncritically into the illusion that the poet and his “painful human experience” are somehow fully present in the words he wrote’ and ‘there may be a danger of reading Hoccleve as a whole self back into a text in which he appears as a fragmented subject.’</a:t>
            </a:r>
          </a:p>
          <a:p>
            <a:pPr marL="0" indent="0">
              <a:buNone/>
            </a:pPr>
            <a:r>
              <a:rPr lang="en-GB" sz="1700" dirty="0">
                <a:solidFill>
                  <a:srgbClr val="000000"/>
                </a:solidFill>
              </a:rPr>
              <a:t>A.C. Spearing, </a:t>
            </a:r>
            <a:r>
              <a:rPr lang="en-GB" sz="1700" i="1" dirty="0">
                <a:solidFill>
                  <a:srgbClr val="000000"/>
                </a:solidFill>
              </a:rPr>
              <a:t>Medieval </a:t>
            </a:r>
            <a:r>
              <a:rPr lang="en-GB" sz="1700" i="1" dirty="0" err="1">
                <a:solidFill>
                  <a:srgbClr val="000000"/>
                </a:solidFill>
              </a:rPr>
              <a:t>Autographies</a:t>
            </a:r>
            <a:r>
              <a:rPr lang="en-GB" sz="1700" i="1" dirty="0">
                <a:solidFill>
                  <a:srgbClr val="000000"/>
                </a:solidFill>
              </a:rPr>
              <a:t>: The ‘I’ of the Text</a:t>
            </a:r>
            <a:r>
              <a:rPr lang="en-GB" sz="1700" dirty="0">
                <a:solidFill>
                  <a:srgbClr val="000000"/>
                </a:solidFill>
              </a:rPr>
              <a:t> (Notre Dame, 2012), p. 174</a:t>
            </a:r>
          </a:p>
          <a:p>
            <a:endParaRPr lang="en-GB" sz="1700" dirty="0">
              <a:solidFill>
                <a:srgbClr val="000000"/>
              </a:solidFill>
            </a:endParaRPr>
          </a:p>
        </p:txBody>
      </p:sp>
    </p:spTree>
    <p:extLst>
      <p:ext uri="{BB962C8B-B14F-4D97-AF65-F5344CB8AC3E}">
        <p14:creationId xmlns:p14="http://schemas.microsoft.com/office/powerpoint/2010/main" val="1844043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947ED03-0F2B-4155-B24B-756C153DBA1C}"/>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Hoccleve and Selfhood</a:t>
            </a:r>
          </a:p>
        </p:txBody>
      </p:sp>
      <p:sp>
        <p:nvSpPr>
          <p:cNvPr id="3" name="Content Placeholder 2">
            <a:extLst>
              <a:ext uri="{FF2B5EF4-FFF2-40B4-BE49-F238E27FC236}">
                <a16:creationId xmlns:a16="http://schemas.microsoft.com/office/drawing/2014/main" id="{F8200640-F9B1-44C3-9393-8E8BBD015BEB}"/>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Notion of stable ‘self’ disrupted: madness imagined as disconnect between ‘my wit and I’ (59-60), idea of ‘returning’ to self (64, 231-4, 247-9, etc)</a:t>
            </a:r>
          </a:p>
          <a:p>
            <a:r>
              <a:rPr lang="en-GB" sz="1700" dirty="0">
                <a:solidFill>
                  <a:srgbClr val="000000"/>
                </a:solidFill>
              </a:rPr>
              <a:t>The experience of re-integrating is also painful as people refuse to accept he has recovered</a:t>
            </a:r>
          </a:p>
          <a:p>
            <a:r>
              <a:rPr lang="en-GB" sz="1700" dirty="0">
                <a:solidFill>
                  <a:srgbClr val="000000"/>
                </a:solidFill>
              </a:rPr>
              <a:t>Lines 78-84: cites Psalms and image of broken vessel</a:t>
            </a:r>
          </a:p>
        </p:txBody>
      </p:sp>
    </p:spTree>
    <p:extLst>
      <p:ext uri="{BB962C8B-B14F-4D97-AF65-F5344CB8AC3E}">
        <p14:creationId xmlns:p14="http://schemas.microsoft.com/office/powerpoint/2010/main" val="353775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DC7AF7C5-9DA4-4995-9148-21AB6AFF816C}"/>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Broken vessels</a:t>
            </a:r>
          </a:p>
        </p:txBody>
      </p:sp>
      <p:sp>
        <p:nvSpPr>
          <p:cNvPr id="3" name="Content Placeholder 2">
            <a:extLst>
              <a:ext uri="{FF2B5EF4-FFF2-40B4-BE49-F238E27FC236}">
                <a16:creationId xmlns:a16="http://schemas.microsoft.com/office/drawing/2014/main" id="{21047A52-45C4-400B-A7E6-604E5F14C927}"/>
              </a:ext>
            </a:extLst>
          </p:cNvPr>
          <p:cNvSpPr>
            <a:spLocks noGrp="1"/>
          </p:cNvSpPr>
          <p:nvPr>
            <p:ph idx="1"/>
          </p:nvPr>
        </p:nvSpPr>
        <p:spPr>
          <a:xfrm>
            <a:off x="884419" y="3092970"/>
            <a:ext cx="7375161" cy="2693976"/>
          </a:xfrm>
        </p:spPr>
        <p:txBody>
          <a:bodyPr>
            <a:normAutofit/>
          </a:bodyPr>
          <a:lstStyle/>
          <a:p>
            <a:pPr marL="0" indent="0">
              <a:buNone/>
            </a:pPr>
            <a:r>
              <a:rPr lang="en-GB" sz="1700" dirty="0">
                <a:solidFill>
                  <a:srgbClr val="000000"/>
                </a:solidFill>
              </a:rPr>
              <a:t>‘In </a:t>
            </a:r>
            <a:r>
              <a:rPr lang="en-GB" sz="1700" dirty="0" err="1">
                <a:solidFill>
                  <a:srgbClr val="000000"/>
                </a:solidFill>
              </a:rPr>
              <a:t>Trevisa’s</a:t>
            </a:r>
            <a:r>
              <a:rPr lang="en-GB" sz="1700" dirty="0">
                <a:solidFill>
                  <a:srgbClr val="000000"/>
                </a:solidFill>
              </a:rPr>
              <a:t> </a:t>
            </a:r>
            <a:r>
              <a:rPr lang="en-GB" sz="1700" i="1" dirty="0">
                <a:solidFill>
                  <a:srgbClr val="000000"/>
                </a:solidFill>
              </a:rPr>
              <a:t>On the Properties of Things </a:t>
            </a:r>
            <a:r>
              <a:rPr lang="en-GB" sz="1700" dirty="0">
                <a:solidFill>
                  <a:srgbClr val="000000"/>
                </a:solidFill>
              </a:rPr>
              <a:t>the article on </a:t>
            </a:r>
            <a:r>
              <a:rPr lang="en-GB" sz="1700" i="1" dirty="0" err="1">
                <a:solidFill>
                  <a:srgbClr val="000000"/>
                </a:solidFill>
              </a:rPr>
              <a:t>passio</a:t>
            </a:r>
            <a:r>
              <a:rPr lang="en-GB" sz="1700" i="1" dirty="0">
                <a:solidFill>
                  <a:srgbClr val="000000"/>
                </a:solidFill>
              </a:rPr>
              <a:t> </a:t>
            </a:r>
            <a:r>
              <a:rPr lang="en-GB" sz="1700" i="1" dirty="0" err="1">
                <a:solidFill>
                  <a:srgbClr val="000000"/>
                </a:solidFill>
              </a:rPr>
              <a:t>melancolya</a:t>
            </a:r>
            <a:r>
              <a:rPr lang="en-GB" sz="1700" i="1" dirty="0">
                <a:solidFill>
                  <a:srgbClr val="000000"/>
                </a:solidFill>
              </a:rPr>
              <a:t> </a:t>
            </a:r>
            <a:r>
              <a:rPr lang="en-GB" sz="1700" dirty="0">
                <a:solidFill>
                  <a:srgbClr val="000000"/>
                </a:solidFill>
              </a:rPr>
              <a:t>states that some </a:t>
            </a:r>
            <a:r>
              <a:rPr lang="en-GB" sz="1700" dirty="0" err="1">
                <a:solidFill>
                  <a:srgbClr val="000000"/>
                </a:solidFill>
              </a:rPr>
              <a:t>melancholics</a:t>
            </a:r>
            <a:r>
              <a:rPr lang="en-GB" sz="1700" dirty="0">
                <a:solidFill>
                  <a:srgbClr val="000000"/>
                </a:solidFill>
              </a:rPr>
              <a:t> “</a:t>
            </a:r>
            <a:r>
              <a:rPr lang="en-GB" sz="1700" dirty="0" err="1">
                <a:solidFill>
                  <a:srgbClr val="000000"/>
                </a:solidFill>
              </a:rPr>
              <a:t>trowith</a:t>
            </a:r>
            <a:r>
              <a:rPr lang="en-GB" sz="1700" dirty="0">
                <a:solidFill>
                  <a:srgbClr val="000000"/>
                </a:solidFill>
              </a:rPr>
              <a:t> that they </a:t>
            </a:r>
            <a:r>
              <a:rPr lang="en-GB" sz="1700" dirty="0" err="1">
                <a:solidFill>
                  <a:srgbClr val="000000"/>
                </a:solidFill>
              </a:rPr>
              <a:t>beth</a:t>
            </a:r>
            <a:r>
              <a:rPr lang="en-GB" sz="1700" dirty="0">
                <a:solidFill>
                  <a:srgbClr val="000000"/>
                </a:solidFill>
              </a:rPr>
              <a:t> </a:t>
            </a:r>
            <a:r>
              <a:rPr lang="en-GB" sz="1700" dirty="0" err="1">
                <a:solidFill>
                  <a:srgbClr val="000000"/>
                </a:solidFill>
              </a:rPr>
              <a:t>erthene</a:t>
            </a:r>
            <a:r>
              <a:rPr lang="en-GB" sz="1700" dirty="0">
                <a:solidFill>
                  <a:srgbClr val="000000"/>
                </a:solidFill>
              </a:rPr>
              <a:t> </a:t>
            </a:r>
            <a:r>
              <a:rPr lang="en-GB" sz="1700" dirty="0" err="1">
                <a:solidFill>
                  <a:srgbClr val="000000"/>
                </a:solidFill>
              </a:rPr>
              <a:t>vessellis</a:t>
            </a:r>
            <a:r>
              <a:rPr lang="en-GB" sz="1700" dirty="0">
                <a:solidFill>
                  <a:srgbClr val="000000"/>
                </a:solidFill>
              </a:rPr>
              <a:t> and </a:t>
            </a:r>
            <a:r>
              <a:rPr lang="en-GB" sz="1700" dirty="0" err="1">
                <a:solidFill>
                  <a:srgbClr val="000000"/>
                </a:solidFill>
              </a:rPr>
              <a:t>dredith</a:t>
            </a:r>
            <a:r>
              <a:rPr lang="en-GB" sz="1700" dirty="0">
                <a:solidFill>
                  <a:srgbClr val="000000"/>
                </a:solidFill>
              </a:rPr>
              <a:t> to be touched let they </a:t>
            </a:r>
            <a:r>
              <a:rPr lang="en-GB" sz="1700" dirty="0" err="1">
                <a:solidFill>
                  <a:srgbClr val="000000"/>
                </a:solidFill>
              </a:rPr>
              <a:t>beth</a:t>
            </a:r>
            <a:r>
              <a:rPr lang="en-GB" sz="1700" dirty="0">
                <a:solidFill>
                  <a:srgbClr val="000000"/>
                </a:solidFill>
              </a:rPr>
              <a:t> </a:t>
            </a:r>
            <a:r>
              <a:rPr lang="en-GB" sz="1700" dirty="0" err="1">
                <a:solidFill>
                  <a:srgbClr val="000000"/>
                </a:solidFill>
              </a:rPr>
              <a:t>ibroke</a:t>
            </a:r>
            <a:r>
              <a:rPr lang="en-GB" sz="1700" dirty="0">
                <a:solidFill>
                  <a:srgbClr val="000000"/>
                </a:solidFill>
              </a:rPr>
              <a:t>”…’</a:t>
            </a:r>
          </a:p>
          <a:p>
            <a:pPr marL="0" indent="0">
              <a:buNone/>
            </a:pPr>
            <a:r>
              <a:rPr lang="en-GB" sz="1700" dirty="0">
                <a:solidFill>
                  <a:srgbClr val="000000"/>
                </a:solidFill>
              </a:rPr>
              <a:t>A.C. Spearing, </a:t>
            </a:r>
            <a:r>
              <a:rPr lang="en-GB" sz="1700" i="1" dirty="0">
                <a:solidFill>
                  <a:srgbClr val="000000"/>
                </a:solidFill>
              </a:rPr>
              <a:t>Medieval </a:t>
            </a:r>
            <a:r>
              <a:rPr lang="en-GB" sz="1700" i="1" dirty="0" err="1">
                <a:solidFill>
                  <a:srgbClr val="000000"/>
                </a:solidFill>
              </a:rPr>
              <a:t>Autographies</a:t>
            </a:r>
            <a:r>
              <a:rPr lang="en-GB" sz="1700" i="1" dirty="0">
                <a:solidFill>
                  <a:srgbClr val="000000"/>
                </a:solidFill>
              </a:rPr>
              <a:t>: The ‘I’ of the Text</a:t>
            </a:r>
            <a:r>
              <a:rPr lang="en-GB" sz="1700" dirty="0">
                <a:solidFill>
                  <a:srgbClr val="000000"/>
                </a:solidFill>
              </a:rPr>
              <a:t> (Notre Dame, 2012), p. 185</a:t>
            </a:r>
          </a:p>
          <a:p>
            <a:endParaRPr lang="en-GB" sz="1700" dirty="0">
              <a:solidFill>
                <a:srgbClr val="000000"/>
              </a:solidFill>
            </a:endParaRPr>
          </a:p>
        </p:txBody>
      </p:sp>
    </p:spTree>
    <p:extLst>
      <p:ext uri="{BB962C8B-B14F-4D97-AF65-F5344CB8AC3E}">
        <p14:creationId xmlns:p14="http://schemas.microsoft.com/office/powerpoint/2010/main" val="2957971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16B9D5E8-8AE0-488E-BBA8-121E80A9DE01}"/>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Appearing before others</a:t>
            </a:r>
          </a:p>
        </p:txBody>
      </p:sp>
      <p:sp>
        <p:nvSpPr>
          <p:cNvPr id="3" name="Content Placeholder 2">
            <a:extLst>
              <a:ext uri="{FF2B5EF4-FFF2-40B4-BE49-F238E27FC236}">
                <a16:creationId xmlns:a16="http://schemas.microsoft.com/office/drawing/2014/main" id="{ADE966E3-08F1-4721-959C-12312FC1EDFE}"/>
              </a:ext>
            </a:extLst>
          </p:cNvPr>
          <p:cNvSpPr>
            <a:spLocks noGrp="1"/>
          </p:cNvSpPr>
          <p:nvPr>
            <p:ph idx="1"/>
          </p:nvPr>
        </p:nvSpPr>
        <p:spPr>
          <a:xfrm>
            <a:off x="884419" y="3092970"/>
            <a:ext cx="7375161" cy="2693976"/>
          </a:xfrm>
        </p:spPr>
        <p:txBody>
          <a:bodyPr>
            <a:normAutofit/>
          </a:bodyPr>
          <a:lstStyle/>
          <a:p>
            <a:pPr marL="0" indent="0">
              <a:buNone/>
            </a:pPr>
            <a:r>
              <a:rPr lang="en-GB" sz="1700" dirty="0">
                <a:solidFill>
                  <a:srgbClr val="000000"/>
                </a:solidFill>
              </a:rPr>
              <a:t>‘The very way we walk, move, gesture, speak is shaped from the earliest moments by our awareness that we appear before others, that we stand in public space, and that this space is potentially one of respect or contempt, of pride or shame.’ </a:t>
            </a:r>
          </a:p>
          <a:p>
            <a:pPr marL="0" indent="0">
              <a:buNone/>
            </a:pPr>
            <a:r>
              <a:rPr lang="en-GB" sz="1700" dirty="0">
                <a:solidFill>
                  <a:srgbClr val="000000"/>
                </a:solidFill>
              </a:rPr>
              <a:t>Charles Taylor, </a:t>
            </a:r>
            <a:r>
              <a:rPr lang="en-GB" sz="1700" i="1" dirty="0">
                <a:solidFill>
                  <a:srgbClr val="000000"/>
                </a:solidFill>
              </a:rPr>
              <a:t>Sources of Self, </a:t>
            </a:r>
            <a:r>
              <a:rPr lang="en-GB" sz="1700" dirty="0">
                <a:solidFill>
                  <a:srgbClr val="000000"/>
                </a:solidFill>
              </a:rPr>
              <a:t>Cambridge Mass, 1989, p. 15; cited by Spearing, p. </a:t>
            </a:r>
            <a:r>
              <a:rPr lang="en-GB" sz="1700">
                <a:solidFill>
                  <a:srgbClr val="000000"/>
                </a:solidFill>
              </a:rPr>
              <a:t>183 </a:t>
            </a:r>
            <a:endParaRPr lang="en-GB" sz="1700" dirty="0">
              <a:solidFill>
                <a:srgbClr val="000000"/>
              </a:solidFill>
            </a:endParaRPr>
          </a:p>
        </p:txBody>
      </p:sp>
    </p:spTree>
    <p:extLst>
      <p:ext uri="{BB962C8B-B14F-4D97-AF65-F5344CB8AC3E}">
        <p14:creationId xmlns:p14="http://schemas.microsoft.com/office/powerpoint/2010/main" val="1026946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D97083F4-1614-4283-9AA7-1D30A8C40CAF}"/>
              </a:ext>
            </a:extLst>
          </p:cNvPr>
          <p:cNvSpPr>
            <a:spLocks noGrp="1"/>
          </p:cNvSpPr>
          <p:nvPr>
            <p:ph type="title"/>
          </p:nvPr>
        </p:nvSpPr>
        <p:spPr>
          <a:xfrm>
            <a:off x="884419" y="826680"/>
            <a:ext cx="7375161" cy="1325563"/>
          </a:xfrm>
        </p:spPr>
        <p:txBody>
          <a:bodyPr>
            <a:normAutofit/>
          </a:bodyPr>
          <a:lstStyle/>
          <a:p>
            <a:r>
              <a:rPr lang="en-GB" sz="3500" dirty="0">
                <a:solidFill>
                  <a:srgbClr val="FFFFFF"/>
                </a:solidFill>
              </a:rPr>
              <a:t>The Mirror</a:t>
            </a:r>
          </a:p>
        </p:txBody>
      </p:sp>
      <p:sp>
        <p:nvSpPr>
          <p:cNvPr id="3" name="Content Placeholder 2">
            <a:extLst>
              <a:ext uri="{FF2B5EF4-FFF2-40B4-BE49-F238E27FC236}">
                <a16:creationId xmlns:a16="http://schemas.microsoft.com/office/drawing/2014/main" id="{28FED9DA-8FE6-49B1-BC44-5B5881113E9F}"/>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Hoccleve speaks of the deeply disturbing reactions of others as he attempts to re-integrate in society (see article by Bradley)</a:t>
            </a:r>
          </a:p>
          <a:p>
            <a:r>
              <a:rPr lang="en-GB" sz="1700" dirty="0">
                <a:solidFill>
                  <a:srgbClr val="000000"/>
                </a:solidFill>
              </a:rPr>
              <a:t>Central image: standing in front of a mirror practising looking ‘sane’ or ‘normal’ (155-68)</a:t>
            </a:r>
          </a:p>
          <a:p>
            <a:r>
              <a:rPr lang="en-GB" sz="1700" dirty="0">
                <a:solidFill>
                  <a:srgbClr val="000000"/>
                </a:solidFill>
              </a:rPr>
              <a:t>Looking at self in mirror, versus ‘communing’ with others (216)</a:t>
            </a:r>
          </a:p>
          <a:p>
            <a:r>
              <a:rPr lang="en-GB" sz="1700" dirty="0">
                <a:solidFill>
                  <a:srgbClr val="000000"/>
                </a:solidFill>
              </a:rPr>
              <a:t>Mirror is common medieval metaphor for literary texts</a:t>
            </a:r>
          </a:p>
        </p:txBody>
      </p:sp>
    </p:spTree>
    <p:extLst>
      <p:ext uri="{BB962C8B-B14F-4D97-AF65-F5344CB8AC3E}">
        <p14:creationId xmlns:p14="http://schemas.microsoft.com/office/powerpoint/2010/main" val="38602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9FA165A5-8835-4B45-817C-AA65EBB35EE9}"/>
              </a:ext>
            </a:extLst>
          </p:cNvPr>
          <p:cNvSpPr>
            <a:spLocks noGrp="1"/>
          </p:cNvSpPr>
          <p:nvPr>
            <p:ph type="title"/>
          </p:nvPr>
        </p:nvSpPr>
        <p:spPr>
          <a:xfrm>
            <a:off x="884419" y="826680"/>
            <a:ext cx="7375161" cy="1325563"/>
          </a:xfrm>
        </p:spPr>
        <p:txBody>
          <a:bodyPr>
            <a:normAutofit/>
          </a:bodyPr>
          <a:lstStyle/>
          <a:p>
            <a:r>
              <a:rPr lang="en-GB" sz="3500" dirty="0">
                <a:solidFill>
                  <a:srgbClr val="FFFFFF"/>
                </a:solidFill>
              </a:rPr>
              <a:t>The Book</a:t>
            </a:r>
          </a:p>
        </p:txBody>
      </p:sp>
      <p:sp>
        <p:nvSpPr>
          <p:cNvPr id="3" name="Content Placeholder 2">
            <a:extLst>
              <a:ext uri="{FF2B5EF4-FFF2-40B4-BE49-F238E27FC236}">
                <a16:creationId xmlns:a16="http://schemas.microsoft.com/office/drawing/2014/main" id="{6453A2C1-BD78-445A-B535-DA94A4045BAC}"/>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Hoccleve draws consolation from the Bible, particularly the Psalms (lines 78-84)</a:t>
            </a:r>
          </a:p>
          <a:p>
            <a:r>
              <a:rPr lang="en-GB" sz="1700" dirty="0">
                <a:solidFill>
                  <a:srgbClr val="000000"/>
                </a:solidFill>
              </a:rPr>
              <a:t>Draws comfort from a book, Isidore of Seville’s </a:t>
            </a:r>
            <a:r>
              <a:rPr lang="en-GB" sz="1700" i="1" dirty="0" err="1">
                <a:solidFill>
                  <a:srgbClr val="000000"/>
                </a:solidFill>
              </a:rPr>
              <a:t>Synonyma</a:t>
            </a:r>
            <a:r>
              <a:rPr lang="en-GB" sz="1700" dirty="0">
                <a:solidFill>
                  <a:srgbClr val="000000"/>
                </a:solidFill>
              </a:rPr>
              <a:t>, in form of dialogue with Reason</a:t>
            </a:r>
          </a:p>
          <a:p>
            <a:r>
              <a:rPr lang="en-GB" sz="1700" dirty="0">
                <a:solidFill>
                  <a:srgbClr val="000000"/>
                </a:solidFill>
              </a:rPr>
              <a:t>Sees his own writing as helpful (in Dialogue, friend discourages him from publication)</a:t>
            </a:r>
          </a:p>
          <a:p>
            <a:r>
              <a:rPr lang="en-GB" sz="1700" dirty="0">
                <a:solidFill>
                  <a:srgbClr val="000000"/>
                </a:solidFill>
              </a:rPr>
              <a:t>Fragmented reading experience (Karen Smyth)</a:t>
            </a:r>
          </a:p>
        </p:txBody>
      </p:sp>
    </p:spTree>
    <p:extLst>
      <p:ext uri="{BB962C8B-B14F-4D97-AF65-F5344CB8AC3E}">
        <p14:creationId xmlns:p14="http://schemas.microsoft.com/office/powerpoint/2010/main" val="250729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CC811780-A9D8-4FA7-A564-E4CDB9DCEA92}"/>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‘Being objectivized’</a:t>
            </a:r>
          </a:p>
        </p:txBody>
      </p:sp>
      <p:sp>
        <p:nvSpPr>
          <p:cNvPr id="3" name="Content Placeholder 2">
            <a:extLst>
              <a:ext uri="{FF2B5EF4-FFF2-40B4-BE49-F238E27FC236}">
                <a16:creationId xmlns:a16="http://schemas.microsoft.com/office/drawing/2014/main" id="{8CB1B45F-CAB0-44B8-BC00-183D224CE5CD}"/>
              </a:ext>
            </a:extLst>
          </p:cNvPr>
          <p:cNvSpPr>
            <a:spLocks noGrp="1"/>
          </p:cNvSpPr>
          <p:nvPr>
            <p:ph idx="1"/>
          </p:nvPr>
        </p:nvSpPr>
        <p:spPr>
          <a:xfrm>
            <a:off x="884419" y="3092970"/>
            <a:ext cx="7375161" cy="2693976"/>
          </a:xfrm>
        </p:spPr>
        <p:txBody>
          <a:bodyPr>
            <a:normAutofit/>
          </a:bodyPr>
          <a:lstStyle/>
          <a:p>
            <a:pPr marL="0" indent="0">
              <a:buNone/>
            </a:pPr>
            <a:r>
              <a:rPr lang="en-GB" sz="1700" dirty="0">
                <a:solidFill>
                  <a:srgbClr val="000000"/>
                </a:solidFill>
              </a:rPr>
              <a:t>‘The attitudes of others were wounding, but they may have assisted him to write about himself, because they would have enabled him to see himself as an object and thus a possible theme for words. In writing he adds the further perspective provided by the inner awareness of a person who knows that he is being objectivized.’</a:t>
            </a:r>
          </a:p>
          <a:p>
            <a:pPr marL="0" indent="0">
              <a:buNone/>
            </a:pPr>
            <a:r>
              <a:rPr lang="en-GB" sz="1700" dirty="0">
                <a:solidFill>
                  <a:srgbClr val="000000"/>
                </a:solidFill>
              </a:rPr>
              <a:t>A.C. Spearing, </a:t>
            </a:r>
            <a:r>
              <a:rPr lang="en-GB" sz="1700" i="1" dirty="0">
                <a:solidFill>
                  <a:srgbClr val="000000"/>
                </a:solidFill>
              </a:rPr>
              <a:t>Medieval </a:t>
            </a:r>
            <a:r>
              <a:rPr lang="en-GB" sz="1700" i="1" dirty="0" err="1">
                <a:solidFill>
                  <a:srgbClr val="000000"/>
                </a:solidFill>
              </a:rPr>
              <a:t>Autographies</a:t>
            </a:r>
            <a:r>
              <a:rPr lang="en-GB" sz="1700" i="1" dirty="0">
                <a:solidFill>
                  <a:srgbClr val="000000"/>
                </a:solidFill>
              </a:rPr>
              <a:t>: The ‘I’ of the Text</a:t>
            </a:r>
            <a:r>
              <a:rPr lang="en-GB" sz="1700" dirty="0">
                <a:solidFill>
                  <a:srgbClr val="000000"/>
                </a:solidFill>
              </a:rPr>
              <a:t> (Notre Dame, 2012), p. 184</a:t>
            </a:r>
          </a:p>
        </p:txBody>
      </p:sp>
    </p:spTree>
    <p:extLst>
      <p:ext uri="{BB962C8B-B14F-4D97-AF65-F5344CB8AC3E}">
        <p14:creationId xmlns:p14="http://schemas.microsoft.com/office/powerpoint/2010/main" val="628614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Content Placeholder 6">
            <a:extLst>
              <a:ext uri="{FF2B5EF4-FFF2-40B4-BE49-F238E27FC236}">
                <a16:creationId xmlns:a16="http://schemas.microsoft.com/office/drawing/2014/main" id="{EC570BF6-2AF6-44B9-9873-9B629B8A3639}"/>
              </a:ext>
            </a:extLst>
          </p:cNvPr>
          <p:cNvPicPr>
            <a:picLocks noGrp="1" noChangeAspect="1"/>
          </p:cNvPicPr>
          <p:nvPr>
            <p:ph sz="half" idx="2"/>
          </p:nvPr>
        </p:nvPicPr>
        <p:blipFill rotWithShape="1">
          <a:blip r:embed="rId4"/>
          <a:srcRect t="5480" b="21347"/>
          <a:stretch/>
        </p:blipFill>
        <p:spPr>
          <a:xfrm>
            <a:off x="20" y="10"/>
            <a:ext cx="9143980" cy="4666928"/>
          </a:xfrm>
          <a:prstGeom prst="rect">
            <a:avLst/>
          </a:prstGeom>
        </p:spPr>
      </p:pic>
      <p:sp>
        <p:nvSpPr>
          <p:cNvPr id="14" name="Oval 13">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EAD2931-F913-4D63-AD27-5F15C6F220CC}"/>
              </a:ext>
            </a:extLst>
          </p:cNvPr>
          <p:cNvSpPr>
            <a:spLocks noGrp="1"/>
          </p:cNvSpPr>
          <p:nvPr>
            <p:ph type="title"/>
          </p:nvPr>
        </p:nvSpPr>
        <p:spPr>
          <a:xfrm>
            <a:off x="605651" y="4659055"/>
            <a:ext cx="3766337" cy="1509931"/>
          </a:xfrm>
        </p:spPr>
        <p:txBody>
          <a:bodyPr vert="horz" lIns="91440" tIns="45720" rIns="91440" bIns="45720" rtlCol="0" anchor="ctr">
            <a:normAutofit/>
          </a:bodyPr>
          <a:lstStyle/>
          <a:p>
            <a:pPr algn="l">
              <a:lnSpc>
                <a:spcPct val="90000"/>
              </a:lnSpc>
            </a:pPr>
            <a:r>
              <a:rPr lang="en-US" sz="3500" dirty="0">
                <a:solidFill>
                  <a:srgbClr val="000000"/>
                </a:solidFill>
              </a:rPr>
              <a:t>Writing the Self</a:t>
            </a:r>
            <a:br>
              <a:rPr lang="en-US" sz="3500" dirty="0">
                <a:solidFill>
                  <a:srgbClr val="000000"/>
                </a:solidFill>
              </a:rPr>
            </a:br>
            <a:r>
              <a:rPr lang="en-US" sz="2200" dirty="0">
                <a:solidFill>
                  <a:srgbClr val="000000"/>
                </a:solidFill>
              </a:rPr>
              <a:t>The Hoccleve Archive: </a:t>
            </a:r>
            <a:r>
              <a:rPr lang="en-IE" sz="2200" dirty="0">
                <a:hlinkClick r:id="rId5"/>
              </a:rPr>
              <a:t>https://hocclevearchive.la.utexas.edu/the-holograph-mss/</a:t>
            </a:r>
            <a:endParaRPr lang="en-US" sz="2200" dirty="0">
              <a:solidFill>
                <a:srgbClr val="000000"/>
              </a:solidFill>
            </a:endParaRPr>
          </a:p>
        </p:txBody>
      </p:sp>
      <p:sp>
        <p:nvSpPr>
          <p:cNvPr id="5" name="Content Placeholder 4">
            <a:extLst>
              <a:ext uri="{FF2B5EF4-FFF2-40B4-BE49-F238E27FC236}">
                <a16:creationId xmlns:a16="http://schemas.microsoft.com/office/drawing/2014/main" id="{147A6E53-37E3-4ED7-8C97-79F46A86CC87}"/>
              </a:ext>
            </a:extLst>
          </p:cNvPr>
          <p:cNvSpPr>
            <a:spLocks noGrp="1"/>
          </p:cNvSpPr>
          <p:nvPr>
            <p:ph sz="half" idx="1"/>
          </p:nvPr>
        </p:nvSpPr>
        <p:spPr>
          <a:xfrm>
            <a:off x="4843541" y="4693214"/>
            <a:ext cx="3694808" cy="1509935"/>
          </a:xfrm>
        </p:spPr>
        <p:txBody>
          <a:bodyPr vert="horz" lIns="91440" tIns="45720" rIns="91440" bIns="45720" rtlCol="0" anchor="ctr">
            <a:normAutofit/>
          </a:bodyPr>
          <a:lstStyle/>
          <a:p>
            <a:pPr indent="-228600">
              <a:lnSpc>
                <a:spcPct val="90000"/>
              </a:lnSpc>
            </a:pPr>
            <a:r>
              <a:rPr lang="en-US" sz="1600" dirty="0">
                <a:solidFill>
                  <a:srgbClr val="000000"/>
                </a:solidFill>
              </a:rPr>
              <a:t>As a scribe, many examples of handwriting survive</a:t>
            </a:r>
          </a:p>
          <a:p>
            <a:pPr indent="-228600">
              <a:lnSpc>
                <a:spcPct val="90000"/>
              </a:lnSpc>
            </a:pPr>
            <a:r>
              <a:rPr lang="en-US" sz="1600" dirty="0">
                <a:solidFill>
                  <a:srgbClr val="000000"/>
                </a:solidFill>
              </a:rPr>
              <a:t>Took effort to produce holograph versions of his own poetry</a:t>
            </a:r>
          </a:p>
          <a:p>
            <a:pPr indent="-228600">
              <a:lnSpc>
                <a:spcPct val="90000"/>
              </a:lnSpc>
            </a:pPr>
            <a:r>
              <a:rPr lang="en-US" sz="1600" dirty="0">
                <a:solidFill>
                  <a:srgbClr val="000000"/>
                </a:solidFill>
              </a:rPr>
              <a:t>Image:  detail from Durham University Library MS </a:t>
            </a:r>
            <a:r>
              <a:rPr lang="en-US" sz="1600" dirty="0" err="1">
                <a:solidFill>
                  <a:srgbClr val="000000"/>
                </a:solidFill>
              </a:rPr>
              <a:t>Cosin</a:t>
            </a:r>
            <a:r>
              <a:rPr lang="en-US" sz="1600" dirty="0">
                <a:solidFill>
                  <a:srgbClr val="000000"/>
                </a:solidFill>
              </a:rPr>
              <a:t> V.III.9, f.95r</a:t>
            </a:r>
          </a:p>
        </p:txBody>
      </p:sp>
    </p:spTree>
    <p:extLst>
      <p:ext uri="{BB962C8B-B14F-4D97-AF65-F5344CB8AC3E}">
        <p14:creationId xmlns:p14="http://schemas.microsoft.com/office/powerpoint/2010/main" val="1657081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029339EB-A60E-4C39-A972-CC5B29A5FB52}"/>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Meta-Textual Hoccleve</a:t>
            </a:r>
          </a:p>
        </p:txBody>
      </p:sp>
      <p:sp>
        <p:nvSpPr>
          <p:cNvPr id="3" name="Content Placeholder 2">
            <a:extLst>
              <a:ext uri="{FF2B5EF4-FFF2-40B4-BE49-F238E27FC236}">
                <a16:creationId xmlns:a16="http://schemas.microsoft.com/office/drawing/2014/main" id="{4F94A066-9750-470B-A633-714B6036ECB8}"/>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Profoundly self-conscious about process of writing the ‘Complaint’ (and the </a:t>
            </a:r>
            <a:r>
              <a:rPr lang="en-GB" sz="1700" i="1" dirty="0">
                <a:solidFill>
                  <a:srgbClr val="000000"/>
                </a:solidFill>
              </a:rPr>
              <a:t>Series</a:t>
            </a:r>
            <a:r>
              <a:rPr lang="en-GB" sz="1700" dirty="0">
                <a:solidFill>
                  <a:srgbClr val="000000"/>
                </a:solidFill>
              </a:rPr>
              <a:t>)</a:t>
            </a:r>
          </a:p>
          <a:p>
            <a:r>
              <a:rPr lang="en-GB" sz="1700" dirty="0">
                <a:solidFill>
                  <a:srgbClr val="000000"/>
                </a:solidFill>
              </a:rPr>
              <a:t>Throughout Series, engages in extensive discussions with Friend about what to write, what to publish, who to write for</a:t>
            </a:r>
          </a:p>
          <a:p>
            <a:r>
              <a:rPr lang="en-GB" sz="1700" dirty="0">
                <a:solidFill>
                  <a:srgbClr val="000000"/>
                </a:solidFill>
              </a:rPr>
              <a:t>Extensive inter-textual allusions to Chaucer, Christine de </a:t>
            </a:r>
            <a:r>
              <a:rPr lang="en-GB" sz="1700" dirty="0" err="1">
                <a:solidFill>
                  <a:srgbClr val="000000"/>
                </a:solidFill>
              </a:rPr>
              <a:t>Pizan</a:t>
            </a:r>
            <a:r>
              <a:rPr lang="en-GB" sz="1700" dirty="0">
                <a:solidFill>
                  <a:srgbClr val="000000"/>
                </a:solidFill>
              </a:rPr>
              <a:t> and other earlier writers</a:t>
            </a:r>
          </a:p>
          <a:p>
            <a:r>
              <a:rPr lang="en-GB" sz="1700" dirty="0">
                <a:solidFill>
                  <a:srgbClr val="000000"/>
                </a:solidFill>
              </a:rPr>
              <a:t>Series also reflects on future writing: how to (re)insert himself into a literary tradition</a:t>
            </a:r>
          </a:p>
        </p:txBody>
      </p:sp>
    </p:spTree>
    <p:extLst>
      <p:ext uri="{BB962C8B-B14F-4D97-AF65-F5344CB8AC3E}">
        <p14:creationId xmlns:p14="http://schemas.microsoft.com/office/powerpoint/2010/main" val="276893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A4A2AFDF-0A80-4CE3-B94C-5455DFB0C437}"/>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‘Time is out of joint…’</a:t>
            </a:r>
            <a:br>
              <a:rPr lang="en-GB" sz="3500">
                <a:solidFill>
                  <a:srgbClr val="FFFFFF"/>
                </a:solidFill>
              </a:rPr>
            </a:br>
            <a:r>
              <a:rPr lang="en-GB" sz="3500">
                <a:solidFill>
                  <a:srgbClr val="FFFFFF"/>
                </a:solidFill>
              </a:rPr>
              <a:t>(Hamlet, Act 1, sc. 5)</a:t>
            </a:r>
          </a:p>
        </p:txBody>
      </p:sp>
      <p:sp>
        <p:nvSpPr>
          <p:cNvPr id="3" name="Content Placeholder 2">
            <a:extLst>
              <a:ext uri="{FF2B5EF4-FFF2-40B4-BE49-F238E27FC236}">
                <a16:creationId xmlns:a16="http://schemas.microsoft.com/office/drawing/2014/main" id="{1AF11162-00DE-4F9B-9A97-35F152C0FE8F}"/>
              </a:ext>
            </a:extLst>
          </p:cNvPr>
          <p:cNvSpPr>
            <a:spLocks noGrp="1"/>
          </p:cNvSpPr>
          <p:nvPr>
            <p:ph idx="1"/>
          </p:nvPr>
        </p:nvSpPr>
        <p:spPr>
          <a:xfrm>
            <a:off x="884419" y="3092970"/>
            <a:ext cx="7375161" cy="2693976"/>
          </a:xfrm>
        </p:spPr>
        <p:txBody>
          <a:bodyPr>
            <a:normAutofit/>
          </a:bodyPr>
          <a:lstStyle/>
          <a:p>
            <a:r>
              <a:rPr lang="en-GB" sz="1700" i="1" dirty="0" err="1">
                <a:solidFill>
                  <a:srgbClr val="000000"/>
                </a:solidFill>
              </a:rPr>
              <a:t>Anelida</a:t>
            </a:r>
            <a:r>
              <a:rPr lang="en-GB" sz="1700" i="1" dirty="0">
                <a:solidFill>
                  <a:srgbClr val="000000"/>
                </a:solidFill>
              </a:rPr>
              <a:t> and </a:t>
            </a:r>
            <a:r>
              <a:rPr lang="en-GB" sz="1700" i="1" dirty="0" err="1">
                <a:solidFill>
                  <a:srgbClr val="000000"/>
                </a:solidFill>
              </a:rPr>
              <a:t>Arcite</a:t>
            </a:r>
            <a:r>
              <a:rPr lang="en-GB" sz="1700" dirty="0">
                <a:solidFill>
                  <a:srgbClr val="000000"/>
                </a:solidFill>
              </a:rPr>
              <a:t>: history and recursive experience of trauma (Narrative)</a:t>
            </a:r>
          </a:p>
          <a:p>
            <a:r>
              <a:rPr lang="en-GB" sz="1700" dirty="0" err="1">
                <a:solidFill>
                  <a:srgbClr val="000000"/>
                </a:solidFill>
              </a:rPr>
              <a:t>Anelida’s</a:t>
            </a:r>
            <a:r>
              <a:rPr lang="en-GB" sz="1700" dirty="0">
                <a:solidFill>
                  <a:srgbClr val="000000"/>
                </a:solidFill>
              </a:rPr>
              <a:t> ‘Complaint’: intricate, ornate and circular form as attempt to narrate trauma, or as evidence recursive experience of trauma?</a:t>
            </a:r>
          </a:p>
          <a:p>
            <a:r>
              <a:rPr lang="en-GB" sz="1700" dirty="0">
                <a:solidFill>
                  <a:srgbClr val="000000"/>
                </a:solidFill>
              </a:rPr>
              <a:t>Trauma theory has long recognised trauma as profoundly disruptive of experience of time</a:t>
            </a:r>
          </a:p>
        </p:txBody>
      </p:sp>
    </p:spTree>
    <p:extLst>
      <p:ext uri="{BB962C8B-B14F-4D97-AF65-F5344CB8AC3E}">
        <p14:creationId xmlns:p14="http://schemas.microsoft.com/office/powerpoint/2010/main" val="276656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DE3A3D38-ADCE-4084-ABE5-108952322B1D}"/>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Trauma and time</a:t>
            </a:r>
          </a:p>
        </p:txBody>
      </p:sp>
      <p:sp>
        <p:nvSpPr>
          <p:cNvPr id="3" name="Content Placeholder 2">
            <a:extLst>
              <a:ext uri="{FF2B5EF4-FFF2-40B4-BE49-F238E27FC236}">
                <a16:creationId xmlns:a16="http://schemas.microsoft.com/office/drawing/2014/main" id="{DBB56B11-F57F-4C81-AA3A-142B24937C60}"/>
              </a:ext>
            </a:extLst>
          </p:cNvPr>
          <p:cNvSpPr>
            <a:spLocks noGrp="1"/>
          </p:cNvSpPr>
          <p:nvPr>
            <p:ph idx="1"/>
          </p:nvPr>
        </p:nvSpPr>
        <p:spPr>
          <a:xfrm>
            <a:off x="884419" y="3092970"/>
            <a:ext cx="7375161" cy="2693976"/>
          </a:xfrm>
        </p:spPr>
        <p:txBody>
          <a:bodyPr>
            <a:normAutofit/>
          </a:bodyPr>
          <a:lstStyle/>
          <a:p>
            <a:pPr marL="0" indent="0">
              <a:buNone/>
            </a:pPr>
            <a:r>
              <a:rPr lang="en-IE" sz="17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‘It is not simply, that is, the literal threatening of bodily life, but the fact that the threat is recognized as such by the mind one moment too late. The shock of the mind’s relation to the threat of death is thus not the direct experience of the threat, but precisely the missing of this experience, the fact that, not being experienced in time, it has not yet been fully known.’ </a:t>
            </a:r>
          </a:p>
          <a:p>
            <a:pPr marL="0" indent="0">
              <a:buNone/>
            </a:pPr>
            <a:r>
              <a:rPr lang="en-IE" sz="17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Cathy </a:t>
            </a:r>
            <a:r>
              <a:rPr lang="en-IE" sz="17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Caruth</a:t>
            </a:r>
            <a:r>
              <a:rPr lang="en-IE" sz="17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IE" sz="1700" i="1" dirty="0">
                <a:solidFill>
                  <a:srgbClr val="000000"/>
                </a:solidFill>
              </a:rPr>
              <a:t>Unclaimed Experience: Trauma, Narrative, and History</a:t>
            </a:r>
            <a:r>
              <a:rPr lang="en-IE" sz="1700" dirty="0">
                <a:solidFill>
                  <a:srgbClr val="000000"/>
                </a:solidFill>
              </a:rPr>
              <a:t>, Twentieth Anniversary Edition (Baltimore, MD: John Hopkins University Press, 2016 [1996])</a:t>
            </a:r>
            <a:r>
              <a:rPr lang="en-IE" sz="1700" dirty="0">
                <a:solidFill>
                  <a:srgbClr val="000000"/>
                </a:solidFill>
                <a:latin typeface="Calibri" panose="020F0502020204030204" pitchFamily="34" charset="0"/>
                <a:ea typeface="Calibri" panose="020F0502020204030204" pitchFamily="34" charset="0"/>
                <a:cs typeface="Times New Roman" panose="02020603050405020304" pitchFamily="18" charset="0"/>
              </a:rPr>
              <a:t>(64)</a:t>
            </a:r>
            <a:endParaRPr lang="en-GB" sz="1700" dirty="0">
              <a:solidFill>
                <a:srgbClr val="000000"/>
              </a:solidFill>
            </a:endParaRPr>
          </a:p>
        </p:txBody>
      </p:sp>
    </p:spTree>
    <p:extLst>
      <p:ext uri="{BB962C8B-B14F-4D97-AF65-F5344CB8AC3E}">
        <p14:creationId xmlns:p14="http://schemas.microsoft.com/office/powerpoint/2010/main" val="468199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AA0D0EA-196C-44CA-BB4F-864B5911334D}"/>
              </a:ext>
            </a:extLst>
          </p:cNvPr>
          <p:cNvSpPr>
            <a:spLocks noGrp="1"/>
          </p:cNvSpPr>
          <p:nvPr>
            <p:ph type="title"/>
          </p:nvPr>
        </p:nvSpPr>
        <p:spPr>
          <a:xfrm>
            <a:off x="884419" y="826680"/>
            <a:ext cx="7375161" cy="1325563"/>
          </a:xfrm>
        </p:spPr>
        <p:txBody>
          <a:bodyPr>
            <a:normAutofit/>
          </a:bodyPr>
          <a:lstStyle/>
          <a:p>
            <a:r>
              <a:rPr lang="en-GB" sz="3500">
                <a:solidFill>
                  <a:srgbClr val="FFFFFF"/>
                </a:solidFill>
              </a:rPr>
              <a:t>Hoccleve and Time</a:t>
            </a:r>
          </a:p>
        </p:txBody>
      </p:sp>
      <p:sp>
        <p:nvSpPr>
          <p:cNvPr id="3" name="Content Placeholder 2">
            <a:extLst>
              <a:ext uri="{FF2B5EF4-FFF2-40B4-BE49-F238E27FC236}">
                <a16:creationId xmlns:a16="http://schemas.microsoft.com/office/drawing/2014/main" id="{47574E48-5671-4E63-A2A1-94C209DFE623}"/>
              </a:ext>
            </a:extLst>
          </p:cNvPr>
          <p:cNvSpPr>
            <a:spLocks noGrp="1"/>
          </p:cNvSpPr>
          <p:nvPr>
            <p:ph idx="1"/>
          </p:nvPr>
        </p:nvSpPr>
        <p:spPr>
          <a:xfrm>
            <a:off x="884419" y="3092970"/>
            <a:ext cx="7375161" cy="2693976"/>
          </a:xfrm>
        </p:spPr>
        <p:txBody>
          <a:bodyPr>
            <a:normAutofit/>
          </a:bodyPr>
          <a:lstStyle/>
          <a:p>
            <a:r>
              <a:rPr lang="en-GB" sz="1700" dirty="0">
                <a:solidFill>
                  <a:srgbClr val="000000"/>
                </a:solidFill>
              </a:rPr>
              <a:t>Arguably, the Complaint (and the Series as a whole) confront Hoccleve’s disrupted experience of Time</a:t>
            </a:r>
          </a:p>
          <a:p>
            <a:r>
              <a:rPr lang="en-GB" sz="1700" dirty="0">
                <a:solidFill>
                  <a:srgbClr val="000000"/>
                </a:solidFill>
              </a:rPr>
              <a:t>Opening account of Autumn is not just response to Canterbury Tales, bur reflection on temporality itself (Karen </a:t>
            </a:r>
            <a:r>
              <a:rPr lang="en-GB" sz="1700" dirty="0" err="1">
                <a:solidFill>
                  <a:srgbClr val="000000"/>
                </a:solidFill>
              </a:rPr>
              <a:t>Symth</a:t>
            </a:r>
            <a:r>
              <a:rPr lang="en-GB" sz="1700" dirty="0">
                <a:solidFill>
                  <a:srgbClr val="000000"/>
                </a:solidFill>
              </a:rPr>
              <a:t>)</a:t>
            </a:r>
          </a:p>
          <a:p>
            <a:r>
              <a:rPr lang="en-GB" sz="1700" dirty="0">
                <a:solidFill>
                  <a:srgbClr val="000000"/>
                </a:solidFill>
              </a:rPr>
              <a:t>Attitudes to time are at the core of </a:t>
            </a:r>
            <a:r>
              <a:rPr lang="en-GB" sz="1700" dirty="0" err="1">
                <a:solidFill>
                  <a:srgbClr val="000000"/>
                </a:solidFill>
              </a:rPr>
              <a:t>Boethian</a:t>
            </a:r>
            <a:r>
              <a:rPr lang="en-GB" sz="1700" dirty="0">
                <a:solidFill>
                  <a:srgbClr val="000000"/>
                </a:solidFill>
              </a:rPr>
              <a:t> responses to suffering</a:t>
            </a:r>
          </a:p>
        </p:txBody>
      </p:sp>
    </p:spTree>
    <p:extLst>
      <p:ext uri="{BB962C8B-B14F-4D97-AF65-F5344CB8AC3E}">
        <p14:creationId xmlns:p14="http://schemas.microsoft.com/office/powerpoint/2010/main" val="83698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5073</Words>
  <Application>Microsoft Office PowerPoint</Application>
  <PresentationFormat>On-screen Show (4:3)</PresentationFormat>
  <Paragraphs>109</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Thomas Hoccleve  ‘My Compleinte’</vt:lpstr>
      <vt:lpstr>Hoccleve Recovery Day</vt:lpstr>
      <vt:lpstr>Thomas Hoccleve (c.1368-1426)</vt:lpstr>
      <vt:lpstr>The Series (c. 1421-22)</vt:lpstr>
      <vt:lpstr>Hoccleve and Mental Illness</vt:lpstr>
      <vt:lpstr>‘Raw Honesty’</vt:lpstr>
      <vt:lpstr>Fragmented Self</vt:lpstr>
      <vt:lpstr>Hoccleve and Selfhood</vt:lpstr>
      <vt:lpstr>Broken vessels</vt:lpstr>
      <vt:lpstr>Appearing before others</vt:lpstr>
      <vt:lpstr>The Mirror</vt:lpstr>
      <vt:lpstr>The Book</vt:lpstr>
      <vt:lpstr>‘Being objectivized’</vt:lpstr>
      <vt:lpstr>Writing the Self The Hoccleve Archive: https://hocclevearchive.la.utexas.edu/the-holograph-mss/</vt:lpstr>
      <vt:lpstr>Meta-Textual Hoccleve</vt:lpstr>
      <vt:lpstr>‘Time is out of joint…’ (Hamlet, Act 1, sc. 5)</vt:lpstr>
      <vt:lpstr>Trauma and time</vt:lpstr>
      <vt:lpstr>Hoccleve and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Thomas Hoccleve  ‘My Compleinte’</dc:title>
  <dc:creator>Brendan O'Connell</dc:creator>
  <cp:lastModifiedBy>Brendan OConnell</cp:lastModifiedBy>
  <cp:revision>3</cp:revision>
  <dcterms:created xsi:type="dcterms:W3CDTF">2019-02-25T10:29:35Z</dcterms:created>
  <dcterms:modified xsi:type="dcterms:W3CDTF">2020-05-23T16:00:07Z</dcterms:modified>
</cp:coreProperties>
</file>